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1"/>
  </p:notesMasterIdLst>
  <p:sldIdLst>
    <p:sldId id="303" r:id="rId2"/>
    <p:sldId id="257"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304" r:id="rId32"/>
    <p:sldId id="30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0058400" cy="7772400"/>
  <p:notesSz cx="10058400" cy="7772400"/>
  <p:embeddedFontLst>
    <p:embeddedFont>
      <p:font typeface="Arial" panose="020B0604020202020204" pitchFamily="34" charset="0"/>
      <p:regular r:id="rId52"/>
      <p:bold r:id="rId53"/>
      <p:italic r:id="rId54"/>
    </p:embeddedFont>
    <p:embeddedFont>
      <p:font typeface="Calibri" panose="020F0502020204030204" pitchFamily="34" charset="0"/>
      <p:regular r:id="rId55"/>
      <p:bold r:id="rId56"/>
      <p:italic r:id="rId57"/>
      <p:boldItalic r:id="rId58"/>
    </p:embeddedFont>
    <p:embeddedFont>
      <p:font typeface="Courier New" panose="02070309020205020404" pitchFamily="49" charset="0"/>
      <p:regular r:id="rId59"/>
    </p:embeddedFont>
    <p:embeddedFont>
      <p:font typeface="Times New Roman" panose="02020603050405020304" pitchFamily="18" charset="0"/>
      <p:regular r:id="rId60"/>
    </p:embeddedFont>
    <p:embeddedFont>
      <p:font typeface="Wingdings" panose="05000000000000000000" pitchFamily="2" charset="2"/>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5" d="100"/>
          <a:sy n="55" d="100"/>
        </p:scale>
        <p:origin x="1440"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57765899-02CB-4D0D-92FD-DB36A0B3B1A9}" type="datetimeFigureOut">
              <a:rPr lang="en-IN" smtClean="0"/>
              <a:t>01-11-2022</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EA43E673-20D0-4D94-B88D-4F243707C92D}" type="slidenum">
              <a:rPr lang="en-IN" smtClean="0"/>
              <a:t>‹#›</a:t>
            </a:fld>
            <a:endParaRPr lang="en-IN"/>
          </a:p>
        </p:txBody>
      </p:sp>
    </p:spTree>
    <p:extLst>
      <p:ext uri="{BB962C8B-B14F-4D97-AF65-F5344CB8AC3E}">
        <p14:creationId xmlns:p14="http://schemas.microsoft.com/office/powerpoint/2010/main" val="228279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43E673-20D0-4D94-B88D-4F243707C92D}" type="slidenum">
              <a:rPr lang="en-IN" smtClean="0"/>
              <a:t>2</a:t>
            </a:fld>
            <a:endParaRPr lang="en-IN"/>
          </a:p>
        </p:txBody>
      </p:sp>
    </p:spTree>
    <p:extLst>
      <p:ext uri="{BB962C8B-B14F-4D97-AF65-F5344CB8AC3E}">
        <p14:creationId xmlns:p14="http://schemas.microsoft.com/office/powerpoint/2010/main" val="167019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270759" y="728726"/>
            <a:ext cx="5516880"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a:xfrm>
            <a:off x="1431925" y="2092705"/>
            <a:ext cx="7194549" cy="2448560"/>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2931667" y="7069783"/>
            <a:ext cx="4271645" cy="139065"/>
          </a:xfrm>
          <a:prstGeom prst="rect">
            <a:avLst/>
          </a:prstGeom>
        </p:spPr>
        <p:txBody>
          <a:bodyPr wrap="square" lIns="0" tIns="0" rIns="0" bIns="0">
            <a:spAutoFit/>
          </a:bodyPr>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11/1/2022</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png"/><Relationship Id="rId4" Type="http://schemas.openxmlformats.org/officeDocument/2006/relationships/image" Target="../media/image71.jpg"/></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38" y="1222502"/>
            <a:ext cx="4140835" cy="1120820"/>
          </a:xfrm>
          <a:prstGeom prst="rect">
            <a:avLst/>
          </a:prstGeom>
        </p:spPr>
        <p:txBody>
          <a:bodyPr vert="horz" wrap="square" lIns="0" tIns="12700" rIns="0" bIns="0" rtlCol="0">
            <a:spAutoFit/>
          </a:bodyPr>
          <a:lstStyle/>
          <a:p>
            <a:pPr marL="12700" algn="ctr">
              <a:lnSpc>
                <a:spcPct val="100000"/>
              </a:lnSpc>
              <a:spcBef>
                <a:spcPts val="100"/>
              </a:spcBef>
            </a:pPr>
            <a:r>
              <a:rPr lang="en-US" dirty="0"/>
              <a:t>The Datalink Layer</a:t>
            </a:r>
            <a:br>
              <a:rPr lang="en-US" dirty="0"/>
            </a:br>
            <a:r>
              <a:rPr lang="en-US" dirty="0"/>
              <a:t>Chapter 3</a:t>
            </a:r>
            <a:endParaRPr dirty="0"/>
          </a:p>
        </p:txBody>
      </p:sp>
      <p:sp>
        <p:nvSpPr>
          <p:cNvPr id="3" name="object 3"/>
          <p:cNvSpPr txBox="1"/>
          <p:nvPr/>
        </p:nvSpPr>
        <p:spPr>
          <a:xfrm>
            <a:off x="609600" y="2438400"/>
            <a:ext cx="9067800" cy="3644587"/>
          </a:xfrm>
          <a:prstGeom prst="rect">
            <a:avLst/>
          </a:prstGeom>
        </p:spPr>
        <p:txBody>
          <a:bodyPr vert="horz" wrap="square" lIns="0" tIns="12700" rIns="0" bIns="0" rtlCol="0">
            <a:spAutoFit/>
          </a:bodyPr>
          <a:lstStyle/>
          <a:p>
            <a:pPr marL="355600" indent="-342900">
              <a:lnSpc>
                <a:spcPct val="100000"/>
              </a:lnSpc>
              <a:buClr>
                <a:srgbClr val="0000FF"/>
              </a:buClr>
              <a:buFont typeface="Arial" panose="020B0604020202020204" pitchFamily="34" charset="0"/>
              <a:buChar char="•"/>
              <a:tabLst>
                <a:tab pos="469265" algn="l"/>
                <a:tab pos="469900" algn="l"/>
              </a:tabLst>
            </a:pPr>
            <a:r>
              <a:rPr lang="en-US" sz="3200" spc="-5" dirty="0">
                <a:latin typeface="Arial"/>
                <a:cs typeface="Arial"/>
              </a:rPr>
              <a:t>How to transmit information among two machines between two adjacent machines in a reliable and efficient manner?</a:t>
            </a:r>
          </a:p>
          <a:p>
            <a:pPr marL="812800" lvl="1" indent="-342900">
              <a:buClr>
                <a:srgbClr val="0000FF"/>
              </a:buClr>
              <a:buFont typeface="Arial" panose="020B0604020202020204" pitchFamily="34" charset="0"/>
              <a:buChar char="•"/>
              <a:tabLst>
                <a:tab pos="469265" algn="l"/>
                <a:tab pos="469900" algn="l"/>
              </a:tabLst>
            </a:pPr>
            <a:r>
              <a:rPr lang="en-US" sz="2800" spc="-5" dirty="0">
                <a:latin typeface="Arial"/>
                <a:cs typeface="Arial"/>
              </a:rPr>
              <a:t>Conceptually two machines are connected like a wire (coaxial cable, telephone line, or wireless channel)</a:t>
            </a:r>
          </a:p>
          <a:p>
            <a:pPr marL="812800" lvl="1" indent="-342900">
              <a:buClr>
                <a:srgbClr val="0000FF"/>
              </a:buClr>
              <a:buFont typeface="Arial" panose="020B0604020202020204" pitchFamily="34" charset="0"/>
              <a:buChar char="•"/>
              <a:tabLst>
                <a:tab pos="469265" algn="l"/>
                <a:tab pos="469900" algn="l"/>
              </a:tabLst>
            </a:pPr>
            <a:r>
              <a:rPr lang="en-US" sz="2800" spc="-5" dirty="0">
                <a:latin typeface="Arial"/>
                <a:cs typeface="Arial"/>
              </a:rPr>
              <a:t>There is a non-zero propagation delay  </a:t>
            </a:r>
          </a:p>
          <a:p>
            <a:pPr marL="812800" lvl="1" indent="-342900">
              <a:buClr>
                <a:srgbClr val="0000FF"/>
              </a:buClr>
              <a:buFont typeface="Arial" panose="020B0604020202020204" pitchFamily="34" charset="0"/>
              <a:buChar char="•"/>
              <a:tabLst>
                <a:tab pos="469265" algn="l"/>
                <a:tab pos="469900" algn="l"/>
              </a:tabLst>
            </a:pPr>
            <a:r>
              <a:rPr lang="en-US" sz="2800" spc="-5" dirty="0">
                <a:latin typeface="Arial"/>
                <a:cs typeface="Arial"/>
              </a:rPr>
              <a:t>Communication channel makes errors</a:t>
            </a:r>
          </a:p>
        </p:txBody>
      </p:sp>
    </p:spTree>
    <p:extLst>
      <p:ext uri="{BB962C8B-B14F-4D97-AF65-F5344CB8AC3E}">
        <p14:creationId xmlns:p14="http://schemas.microsoft.com/office/powerpoint/2010/main" val="4105601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6992" y="728726"/>
            <a:ext cx="4344670" cy="574040"/>
          </a:xfrm>
          <a:prstGeom prst="rect">
            <a:avLst/>
          </a:prstGeom>
        </p:spPr>
        <p:txBody>
          <a:bodyPr vert="horz" wrap="square" lIns="0" tIns="12700" rIns="0" bIns="0" rtlCol="0">
            <a:spAutoFit/>
          </a:bodyPr>
          <a:lstStyle/>
          <a:p>
            <a:pPr marL="12700">
              <a:lnSpc>
                <a:spcPct val="100000"/>
              </a:lnSpc>
              <a:spcBef>
                <a:spcPts val="100"/>
              </a:spcBef>
            </a:pPr>
            <a:r>
              <a:rPr dirty="0"/>
              <a:t>Framing – </a:t>
            </a:r>
            <a:r>
              <a:rPr spc="-5" dirty="0"/>
              <a:t>Bit</a:t>
            </a:r>
            <a:r>
              <a:rPr spc="-120" dirty="0"/>
              <a:t> </a:t>
            </a:r>
            <a:r>
              <a:rPr dirty="0"/>
              <a:t>stuffing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pSp>
        <p:nvGrpSpPr>
          <p:cNvPr id="4" name="object 4"/>
          <p:cNvGrpSpPr/>
          <p:nvPr/>
        </p:nvGrpSpPr>
        <p:grpSpPr>
          <a:xfrm>
            <a:off x="457200" y="4529114"/>
            <a:ext cx="9144000" cy="1803400"/>
            <a:chOff x="457200" y="4529114"/>
            <a:chExt cx="9144000" cy="1803400"/>
          </a:xfrm>
        </p:grpSpPr>
        <p:pic>
          <p:nvPicPr>
            <p:cNvPr id="5" name="object 5"/>
            <p:cNvPicPr/>
            <p:nvPr/>
          </p:nvPicPr>
          <p:blipFill>
            <a:blip r:embed="rId2" cstate="print"/>
            <a:stretch>
              <a:fillRect/>
            </a:stretch>
          </p:blipFill>
          <p:spPr>
            <a:xfrm>
              <a:off x="3313866" y="4529114"/>
              <a:ext cx="4925758" cy="823935"/>
            </a:xfrm>
            <a:prstGeom prst="rect">
              <a:avLst/>
            </a:prstGeom>
          </p:spPr>
        </p:pic>
        <p:sp>
          <p:nvSpPr>
            <p:cNvPr id="6" name="object 6"/>
            <p:cNvSpPr/>
            <p:nvPr/>
          </p:nvSpPr>
          <p:spPr>
            <a:xfrm>
              <a:off x="457200" y="535228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7" name="object 7"/>
            <p:cNvPicPr/>
            <p:nvPr/>
          </p:nvPicPr>
          <p:blipFill>
            <a:blip r:embed="rId3" cstate="print"/>
            <a:stretch>
              <a:fillRect/>
            </a:stretch>
          </p:blipFill>
          <p:spPr>
            <a:xfrm>
              <a:off x="3229355" y="5353050"/>
              <a:ext cx="5408676" cy="790956"/>
            </a:xfrm>
            <a:prstGeom prst="rect">
              <a:avLst/>
            </a:prstGeom>
          </p:spPr>
        </p:pic>
      </p:grpSp>
      <p:sp>
        <p:nvSpPr>
          <p:cNvPr id="8" name="object 8"/>
          <p:cNvSpPr txBox="1"/>
          <p:nvPr/>
        </p:nvSpPr>
        <p:spPr>
          <a:xfrm>
            <a:off x="1450339" y="2016506"/>
            <a:ext cx="7137400" cy="363283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Stuffing done at the bit</a:t>
            </a:r>
            <a:r>
              <a:rPr sz="2400" spc="10" dirty="0">
                <a:latin typeface="Arial"/>
                <a:cs typeface="Arial"/>
              </a:rPr>
              <a:t> </a:t>
            </a:r>
            <a:r>
              <a:rPr sz="2400" spc="-5" dirty="0">
                <a:latin typeface="Arial"/>
                <a:cs typeface="Arial"/>
              </a:rPr>
              <a:t>level:</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Frame flag has six consecutive 1s (not</a:t>
            </a:r>
            <a:r>
              <a:rPr sz="2400" spc="15" dirty="0">
                <a:latin typeface="Arial"/>
                <a:cs typeface="Arial"/>
              </a:rPr>
              <a:t> </a:t>
            </a:r>
            <a:r>
              <a:rPr sz="2400" spc="-5" dirty="0">
                <a:latin typeface="Arial"/>
                <a:cs typeface="Arial"/>
              </a:rPr>
              <a:t>shown)</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 transmit, after five 1s in the data, </a:t>
            </a:r>
            <a:r>
              <a:rPr sz="2400" dirty="0">
                <a:latin typeface="Arial"/>
                <a:cs typeface="Arial"/>
              </a:rPr>
              <a:t>a 0 </a:t>
            </a:r>
            <a:r>
              <a:rPr sz="2400" spc="-5" dirty="0">
                <a:latin typeface="Arial"/>
                <a:cs typeface="Arial"/>
              </a:rPr>
              <a:t>is</a:t>
            </a:r>
            <a:r>
              <a:rPr sz="2400" spc="-50" dirty="0">
                <a:latin typeface="Arial"/>
                <a:cs typeface="Arial"/>
              </a:rPr>
              <a:t> </a:t>
            </a:r>
            <a:r>
              <a:rPr sz="2400" spc="-5" dirty="0">
                <a:latin typeface="Arial"/>
                <a:cs typeface="Arial"/>
              </a:rPr>
              <a:t>added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 receive, </a:t>
            </a:r>
            <a:r>
              <a:rPr sz="2400" dirty="0">
                <a:latin typeface="Arial"/>
                <a:cs typeface="Arial"/>
              </a:rPr>
              <a:t>a 0 </a:t>
            </a:r>
            <a:r>
              <a:rPr sz="2400" spc="-5" dirty="0">
                <a:latin typeface="Arial"/>
                <a:cs typeface="Arial"/>
              </a:rPr>
              <a:t>after five 1s is</a:t>
            </a:r>
            <a:r>
              <a:rPr sz="2400" spc="-25" dirty="0">
                <a:latin typeface="Arial"/>
                <a:cs typeface="Arial"/>
              </a:rPr>
              <a:t> </a:t>
            </a:r>
            <a:r>
              <a:rPr sz="2400" spc="-5" dirty="0">
                <a:latin typeface="Arial"/>
                <a:cs typeface="Arial"/>
              </a:rPr>
              <a:t>deleted</a:t>
            </a:r>
            <a:endParaRPr sz="2400">
              <a:latin typeface="Arial"/>
              <a:cs typeface="Arial"/>
            </a:endParaRPr>
          </a:p>
          <a:p>
            <a:pPr marL="18415" marR="5494655" indent="631190">
              <a:lnSpc>
                <a:spcPct val="244400"/>
              </a:lnSpc>
              <a:spcBef>
                <a:spcPts val="1764"/>
              </a:spcBef>
            </a:pPr>
            <a:r>
              <a:rPr sz="1800" spc="-5" dirty="0">
                <a:latin typeface="Arial"/>
                <a:cs typeface="Arial"/>
              </a:rPr>
              <a:t>Data bits  </a:t>
            </a:r>
            <a:r>
              <a:rPr sz="1800" spc="-10" dirty="0">
                <a:latin typeface="Arial"/>
                <a:cs typeface="Arial"/>
              </a:rPr>
              <a:t>Transmitted</a:t>
            </a:r>
            <a:r>
              <a:rPr sz="1800" spc="-110" dirty="0">
                <a:latin typeface="Arial"/>
                <a:cs typeface="Arial"/>
              </a:rPr>
              <a:t> </a:t>
            </a:r>
            <a:r>
              <a:rPr sz="1800" spc="-5" dirty="0">
                <a:latin typeface="Arial"/>
                <a:cs typeface="Arial"/>
              </a:rPr>
              <a:t>bits</a:t>
            </a:r>
            <a:endParaRPr sz="1800">
              <a:latin typeface="Arial"/>
              <a:cs typeface="Arial"/>
            </a:endParaRPr>
          </a:p>
          <a:p>
            <a:pPr marL="433070">
              <a:lnSpc>
                <a:spcPct val="100000"/>
              </a:lnSpc>
            </a:pPr>
            <a:r>
              <a:rPr sz="1800" spc="-5" dirty="0">
                <a:latin typeface="Arial"/>
                <a:cs typeface="Arial"/>
              </a:rPr>
              <a:t>with</a:t>
            </a:r>
            <a:r>
              <a:rPr sz="1800" spc="-100" dirty="0">
                <a:latin typeface="Arial"/>
                <a:cs typeface="Arial"/>
              </a:rPr>
              <a:t> </a:t>
            </a:r>
            <a:r>
              <a:rPr sz="1800" spc="-5" dirty="0">
                <a:latin typeface="Arial"/>
                <a:cs typeface="Arial"/>
              </a:rPr>
              <a:t>stuffing</a:t>
            </a:r>
            <a:endParaRPr sz="18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5615" y="282246"/>
            <a:ext cx="4064254" cy="566822"/>
          </a:xfrm>
          <a:prstGeom prst="rect">
            <a:avLst/>
          </a:prstGeom>
        </p:spPr>
        <p:txBody>
          <a:bodyPr vert="horz" wrap="square" lIns="0" tIns="12700" rIns="0" bIns="0" rtlCol="0">
            <a:spAutoFit/>
          </a:bodyPr>
          <a:lstStyle/>
          <a:p>
            <a:pPr marL="12700">
              <a:lnSpc>
                <a:spcPct val="100000"/>
              </a:lnSpc>
              <a:spcBef>
                <a:spcPts val="100"/>
              </a:spcBef>
            </a:pPr>
            <a:r>
              <a:rPr lang="en-US" dirty="0"/>
              <a:t>About </a:t>
            </a:r>
            <a:r>
              <a:rPr dirty="0"/>
              <a:t>Error</a:t>
            </a:r>
            <a:r>
              <a:rPr spc="-100" dirty="0"/>
              <a:t> </a:t>
            </a:r>
            <a:r>
              <a:rPr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77253" y="1103221"/>
            <a:ext cx="9144000" cy="6145272"/>
          </a:xfrm>
          <a:prstGeom prst="rect">
            <a:avLst/>
          </a:prstGeom>
        </p:spPr>
        <p:txBody>
          <a:bodyPr vert="horz" wrap="square" lIns="0" tIns="88900" rIns="0" bIns="0" rtlCol="0">
            <a:spAutoFit/>
          </a:bodyPr>
          <a:lstStyle/>
          <a:p>
            <a:pPr marL="355600" indent="-342900">
              <a:lnSpc>
                <a:spcPct val="100000"/>
              </a:lnSpc>
              <a:spcBef>
                <a:spcPts val="700"/>
              </a:spcBef>
              <a:buFont typeface="Arial" panose="020B0604020202020204" pitchFamily="34" charset="0"/>
              <a:buChar char="•"/>
            </a:pPr>
            <a:r>
              <a:rPr lang="en-US" sz="2400" spc="-5" dirty="0">
                <a:latin typeface="Arial"/>
                <a:cs typeface="Arial"/>
              </a:rPr>
              <a:t>Issue: How to make sure all frames are eventually delivered to the network layer in order? </a:t>
            </a:r>
          </a:p>
          <a:p>
            <a:pPr marL="355600" indent="-342900">
              <a:lnSpc>
                <a:spcPct val="100000"/>
              </a:lnSpc>
              <a:spcBef>
                <a:spcPts val="700"/>
              </a:spcBef>
              <a:buFont typeface="Arial" panose="020B0604020202020204" pitchFamily="34" charset="0"/>
              <a:buChar char="•"/>
            </a:pPr>
            <a:r>
              <a:rPr lang="en-US" sz="2400" spc="-5" dirty="0">
                <a:latin typeface="Arial"/>
                <a:cs typeface="Arial"/>
              </a:rPr>
              <a:t>For connectionless service, it is OK if the sender keeps sending  the frames continuously</a:t>
            </a:r>
          </a:p>
          <a:p>
            <a:pPr marL="355600" indent="-342900">
              <a:lnSpc>
                <a:spcPct val="100000"/>
              </a:lnSpc>
              <a:spcBef>
                <a:spcPts val="700"/>
              </a:spcBef>
              <a:buFont typeface="Arial" panose="020B0604020202020204" pitchFamily="34" charset="0"/>
              <a:buChar char="•"/>
            </a:pPr>
            <a:r>
              <a:rPr lang="en-US" sz="2400" spc="-5" dirty="0">
                <a:latin typeface="Arial"/>
                <a:cs typeface="Arial"/>
              </a:rPr>
              <a:t>However, for reliable, connection-oriented service, it would not be fine at all.</a:t>
            </a:r>
          </a:p>
          <a:p>
            <a:pPr marL="355600" indent="-342900">
              <a:lnSpc>
                <a:spcPct val="100000"/>
              </a:lnSpc>
              <a:spcBef>
                <a:spcPts val="700"/>
              </a:spcBef>
              <a:buFont typeface="Arial" panose="020B0604020202020204" pitchFamily="34" charset="0"/>
              <a:buChar char="•"/>
            </a:pPr>
            <a:r>
              <a:rPr lang="en-US" sz="2400" spc="-5" dirty="0">
                <a:latin typeface="Arial"/>
                <a:cs typeface="Arial"/>
              </a:rPr>
              <a:t>Approach</a:t>
            </a:r>
          </a:p>
          <a:p>
            <a:pPr marL="812800" lvl="1" indent="-342900">
              <a:spcBef>
                <a:spcPts val="700"/>
              </a:spcBef>
              <a:buFont typeface="Arial" panose="020B0604020202020204" pitchFamily="34" charset="0"/>
              <a:buChar char="•"/>
            </a:pPr>
            <a:r>
              <a:rPr lang="en-US" sz="2400" spc="-5" dirty="0">
                <a:latin typeface="Arial"/>
                <a:cs typeface="Arial"/>
              </a:rPr>
              <a:t>Error control repairs frames that are received in</a:t>
            </a:r>
            <a:r>
              <a:rPr lang="en-US" sz="2400" spc="40" dirty="0">
                <a:latin typeface="Arial"/>
                <a:cs typeface="Arial"/>
              </a:rPr>
              <a:t> </a:t>
            </a:r>
            <a:r>
              <a:rPr lang="en-US" sz="2400" spc="-10" dirty="0">
                <a:latin typeface="Arial"/>
                <a:cs typeface="Arial"/>
              </a:rPr>
              <a:t>error</a:t>
            </a:r>
            <a:endParaRPr lang="en-US" sz="2400" dirty="0">
              <a:latin typeface="Arial"/>
              <a:cs typeface="Arial"/>
            </a:endParaRPr>
          </a:p>
          <a:p>
            <a:pPr marL="812800" lvl="1" indent="-342900">
              <a:spcBef>
                <a:spcPts val="700"/>
              </a:spcBef>
              <a:buFont typeface="Arial" panose="020B0604020202020204" pitchFamily="34" charset="0"/>
              <a:buChar char="•"/>
            </a:pPr>
            <a:r>
              <a:rPr lang="en-US" sz="2400" spc="-5" dirty="0">
                <a:latin typeface="Arial"/>
                <a:cs typeface="Arial"/>
              </a:rPr>
              <a:t>Requires errors to be detected at the</a:t>
            </a:r>
            <a:r>
              <a:rPr lang="en-US" sz="2400" spc="15" dirty="0">
                <a:latin typeface="Arial"/>
                <a:cs typeface="Arial"/>
              </a:rPr>
              <a:t> </a:t>
            </a:r>
            <a:r>
              <a:rPr lang="en-US" sz="2400" spc="-5" dirty="0">
                <a:latin typeface="Arial"/>
                <a:cs typeface="Arial"/>
              </a:rPr>
              <a:t>receiver</a:t>
            </a:r>
            <a:endParaRPr lang="en-US" sz="2400" dirty="0">
              <a:latin typeface="Arial"/>
              <a:cs typeface="Arial"/>
            </a:endParaRPr>
          </a:p>
          <a:p>
            <a:pPr marL="812800" lvl="1" indent="-342900">
              <a:spcBef>
                <a:spcPts val="700"/>
              </a:spcBef>
              <a:buFont typeface="Arial" panose="020B0604020202020204" pitchFamily="34" charset="0"/>
              <a:buChar char="•"/>
            </a:pPr>
            <a:r>
              <a:rPr lang="en-US" sz="2400" spc="-5" dirty="0">
                <a:latin typeface="Arial"/>
                <a:cs typeface="Arial"/>
              </a:rPr>
              <a:t>Feedback in terms of positive and negative acks.</a:t>
            </a:r>
          </a:p>
          <a:p>
            <a:pPr marL="812800" lvl="1" indent="-342900">
              <a:spcBef>
                <a:spcPts val="700"/>
              </a:spcBef>
              <a:buFont typeface="Arial" panose="020B0604020202020204" pitchFamily="34" charset="0"/>
              <a:buChar char="•"/>
            </a:pPr>
            <a:r>
              <a:rPr lang="en-US" sz="2400" dirty="0">
                <a:latin typeface="Arial"/>
                <a:cs typeface="Arial"/>
              </a:rPr>
              <a:t>Timer </a:t>
            </a:r>
            <a:r>
              <a:rPr lang="en-US" sz="2400" spc="-5" dirty="0">
                <a:latin typeface="Arial"/>
                <a:cs typeface="Arial"/>
              </a:rPr>
              <a:t>protects against lost</a:t>
            </a:r>
            <a:r>
              <a:rPr lang="en-US" sz="2400" spc="-15" dirty="0">
                <a:latin typeface="Arial"/>
                <a:cs typeface="Arial"/>
              </a:rPr>
              <a:t> </a:t>
            </a:r>
            <a:r>
              <a:rPr lang="en-US" sz="2400" spc="-5" dirty="0">
                <a:latin typeface="Arial"/>
                <a:cs typeface="Arial"/>
              </a:rPr>
              <a:t>acknowledgements</a:t>
            </a:r>
            <a:endParaRPr lang="en-US" sz="2400" dirty="0">
              <a:latin typeface="Arial"/>
              <a:cs typeface="Arial"/>
            </a:endParaRPr>
          </a:p>
          <a:p>
            <a:pPr marL="812800" lvl="1" indent="-342900">
              <a:spcBef>
                <a:spcPts val="700"/>
              </a:spcBef>
              <a:buFont typeface="Arial" panose="020B0604020202020204" pitchFamily="34" charset="0"/>
              <a:buChar char="•"/>
            </a:pPr>
            <a:r>
              <a:rPr lang="en-US" sz="2400" dirty="0">
                <a:latin typeface="Arial"/>
                <a:cs typeface="Arial"/>
              </a:rPr>
              <a:t>Typically </a:t>
            </a:r>
            <a:r>
              <a:rPr lang="en-US" sz="2400" spc="-5" dirty="0">
                <a:latin typeface="Arial"/>
                <a:cs typeface="Arial"/>
              </a:rPr>
              <a:t>retransmit </a:t>
            </a:r>
            <a:r>
              <a:rPr lang="en-US" sz="2400" dirty="0">
                <a:latin typeface="Arial"/>
                <a:cs typeface="Arial"/>
              </a:rPr>
              <a:t>the </a:t>
            </a:r>
            <a:r>
              <a:rPr lang="en-US" sz="2400" spc="-5" dirty="0">
                <a:latin typeface="Arial"/>
                <a:cs typeface="Arial"/>
              </a:rPr>
              <a:t>unacknowledged</a:t>
            </a:r>
            <a:r>
              <a:rPr lang="en-US" sz="2400" spc="-15" dirty="0">
                <a:latin typeface="Arial"/>
                <a:cs typeface="Arial"/>
              </a:rPr>
              <a:t> </a:t>
            </a:r>
            <a:r>
              <a:rPr lang="en-US" sz="2400" spc="-5" dirty="0">
                <a:latin typeface="Arial"/>
                <a:cs typeface="Arial"/>
              </a:rPr>
              <a:t>frames</a:t>
            </a:r>
            <a:endParaRPr lang="en-US" sz="2400" dirty="0">
              <a:latin typeface="Arial"/>
              <a:cs typeface="Arial"/>
            </a:endParaRPr>
          </a:p>
          <a:p>
            <a:pPr marL="812800" lvl="1" indent="-342900">
              <a:spcBef>
                <a:spcPts val="700"/>
              </a:spcBef>
              <a:buFont typeface="Arial" panose="020B0604020202020204" pitchFamily="34" charset="0"/>
              <a:buChar char="•"/>
            </a:pPr>
            <a:r>
              <a:rPr lang="en-US" sz="2400" spc="-5" dirty="0">
                <a:latin typeface="Arial"/>
                <a:cs typeface="Arial"/>
              </a:rPr>
              <a:t>When frames are transmitted multiple times, there is an issue</a:t>
            </a:r>
          </a:p>
          <a:p>
            <a:pPr marL="1270000" lvl="2" indent="-342900">
              <a:spcBef>
                <a:spcPts val="700"/>
              </a:spcBef>
              <a:buFont typeface="Arial" panose="020B0604020202020204" pitchFamily="34" charset="0"/>
              <a:buChar char="•"/>
            </a:pPr>
            <a:r>
              <a:rPr lang="en-US" sz="2400" spc="-5" dirty="0">
                <a:latin typeface="Arial"/>
                <a:cs typeface="Arial"/>
              </a:rPr>
              <a:t>Assign sequence numbers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143214"/>
            <a:ext cx="6324600" cy="566822"/>
          </a:xfrm>
          <a:prstGeom prst="rect">
            <a:avLst/>
          </a:prstGeom>
        </p:spPr>
        <p:txBody>
          <a:bodyPr vert="horz" wrap="square" lIns="0" tIns="12700" rIns="0" bIns="0" rtlCol="0">
            <a:spAutoFit/>
          </a:bodyPr>
          <a:lstStyle/>
          <a:p>
            <a:pPr marL="12700">
              <a:lnSpc>
                <a:spcPct val="100000"/>
              </a:lnSpc>
              <a:spcBef>
                <a:spcPts val="100"/>
              </a:spcBef>
            </a:pPr>
            <a:r>
              <a:rPr lang="en-US" dirty="0"/>
              <a:t>Design Issue: </a:t>
            </a:r>
            <a:r>
              <a:rPr dirty="0"/>
              <a:t>Flow</a:t>
            </a:r>
            <a:r>
              <a:rPr spc="-100" dirty="0"/>
              <a:t> </a:t>
            </a:r>
            <a:r>
              <a:rPr spc="-5" dirty="0"/>
              <a:t>Control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908050" y="1066800"/>
            <a:ext cx="8540750" cy="4560223"/>
          </a:xfrm>
          <a:prstGeom prst="rect">
            <a:avLst/>
          </a:prstGeom>
        </p:spPr>
        <p:txBody>
          <a:bodyPr vert="horz" wrap="square" lIns="0" tIns="88900" rIns="0" bIns="0" rtlCol="0">
            <a:spAutoFit/>
          </a:bodyPr>
          <a:lstStyle/>
          <a:p>
            <a:pPr marL="12700">
              <a:lnSpc>
                <a:spcPct val="100000"/>
              </a:lnSpc>
              <a:spcBef>
                <a:spcPts val="700"/>
              </a:spcBef>
            </a:pPr>
            <a:r>
              <a:rPr lang="en-US" sz="2400" spc="-5" dirty="0">
                <a:latin typeface="Arial"/>
                <a:cs typeface="Arial"/>
              </a:rPr>
              <a:t>How to prevent </a:t>
            </a:r>
            <a:r>
              <a:rPr sz="2400" spc="-5" dirty="0">
                <a:latin typeface="Arial"/>
                <a:cs typeface="Arial"/>
              </a:rPr>
              <a:t> </a:t>
            </a:r>
            <a:r>
              <a:rPr sz="2400" dirty="0">
                <a:latin typeface="Arial"/>
                <a:cs typeface="Arial"/>
              </a:rPr>
              <a:t>a </a:t>
            </a:r>
            <a:r>
              <a:rPr sz="2400" spc="-5" dirty="0">
                <a:latin typeface="Arial"/>
                <a:cs typeface="Arial"/>
              </a:rPr>
              <a:t>fast sender from out-pacing </a:t>
            </a:r>
            <a:r>
              <a:rPr sz="2400" dirty="0">
                <a:latin typeface="Arial"/>
                <a:cs typeface="Arial"/>
              </a:rPr>
              <a:t>a </a:t>
            </a:r>
            <a:r>
              <a:rPr sz="2400" spc="-5" dirty="0">
                <a:latin typeface="Arial"/>
                <a:cs typeface="Arial"/>
              </a:rPr>
              <a:t>slow</a:t>
            </a:r>
            <a:r>
              <a:rPr sz="2400" spc="-10" dirty="0">
                <a:latin typeface="Arial"/>
                <a:cs typeface="Arial"/>
              </a:rPr>
              <a:t> </a:t>
            </a:r>
            <a:r>
              <a:rPr sz="2400" spc="-5" dirty="0">
                <a:latin typeface="Arial"/>
                <a:cs typeface="Arial"/>
              </a:rPr>
              <a:t>receiver</a:t>
            </a:r>
            <a:r>
              <a:rPr lang="en-US" sz="2400" spc="-5" dirty="0">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lang="en-US" sz="2400" spc="-5" dirty="0">
                <a:latin typeface="Arial"/>
                <a:cs typeface="Arial"/>
              </a:rPr>
              <a:t>Feedback based flow control </a:t>
            </a:r>
          </a:p>
          <a:p>
            <a:pPr marL="927100" lvl="1" indent="-457200">
              <a:spcBef>
                <a:spcPts val="600"/>
              </a:spcBef>
              <a:buClr>
                <a:srgbClr val="0000FF"/>
              </a:buClr>
              <a:buChar char="•"/>
              <a:tabLst>
                <a:tab pos="469265" algn="l"/>
                <a:tab pos="469900" algn="l"/>
              </a:tabLst>
            </a:pPr>
            <a:r>
              <a:rPr lang="en-US" sz="2400" spc="-5" dirty="0">
                <a:latin typeface="Arial"/>
                <a:cs typeface="Arial"/>
              </a:rPr>
              <a:t>Receiver sends back information to the sender giving it the permission to send the data</a:t>
            </a:r>
          </a:p>
          <a:p>
            <a:pPr marL="469900" indent="-457200">
              <a:spcBef>
                <a:spcPts val="600"/>
              </a:spcBef>
              <a:buClr>
                <a:srgbClr val="0000FF"/>
              </a:buClr>
              <a:buChar char="•"/>
              <a:tabLst>
                <a:tab pos="469265" algn="l"/>
                <a:tab pos="469900" algn="l"/>
              </a:tabLst>
            </a:pPr>
            <a:r>
              <a:rPr lang="en-US" sz="2400" spc="-5" dirty="0">
                <a:latin typeface="Arial"/>
                <a:cs typeface="Arial"/>
              </a:rPr>
              <a:t>Rate-based flow control</a:t>
            </a:r>
          </a:p>
          <a:p>
            <a:pPr marL="927100" lvl="1" indent="-457200">
              <a:spcBef>
                <a:spcPts val="600"/>
              </a:spcBef>
              <a:buClr>
                <a:srgbClr val="0000FF"/>
              </a:buClr>
              <a:buChar char="•"/>
              <a:tabLst>
                <a:tab pos="469265" algn="l"/>
                <a:tab pos="469900" algn="l"/>
              </a:tabLst>
            </a:pPr>
            <a:r>
              <a:rPr lang="en-US" sz="2400" spc="-5" dirty="0">
                <a:latin typeface="Arial"/>
                <a:cs typeface="Arial"/>
              </a:rPr>
              <a:t>Built-in mechanism that limits the rate.</a:t>
            </a:r>
          </a:p>
          <a:p>
            <a:pPr marL="469900" indent="-457200">
              <a:spcBef>
                <a:spcPts val="600"/>
              </a:spcBef>
              <a:buClr>
                <a:srgbClr val="0000FF"/>
              </a:buClr>
              <a:buChar char="•"/>
              <a:tabLst>
                <a:tab pos="469265" algn="l"/>
                <a:tab pos="469900" algn="l"/>
              </a:tabLst>
            </a:pPr>
            <a:r>
              <a:rPr lang="en-US" sz="2400" spc="-5" dirty="0">
                <a:latin typeface="Arial"/>
                <a:cs typeface="Arial"/>
              </a:rPr>
              <a:t>Overall, a set of well-defined rules are formed</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Receiver gives feedback on the data it can</a:t>
            </a:r>
            <a:r>
              <a:rPr sz="2400" spc="25" dirty="0">
                <a:latin typeface="Arial"/>
                <a:cs typeface="Arial"/>
              </a:rPr>
              <a:t> </a:t>
            </a:r>
            <a:r>
              <a:rPr sz="2400" spc="-5" dirty="0">
                <a:latin typeface="Arial"/>
                <a:cs typeface="Arial"/>
              </a:rPr>
              <a:t>accept</a:t>
            </a:r>
            <a:endParaRPr sz="2400" dirty="0">
              <a:latin typeface="Arial"/>
              <a:cs typeface="Arial"/>
            </a:endParaRPr>
          </a:p>
          <a:p>
            <a:pPr>
              <a:lnSpc>
                <a:spcPct val="100000"/>
              </a:lnSpc>
            </a:pPr>
            <a:endParaRPr sz="2200" dirty="0">
              <a:latin typeface="Arial"/>
              <a:cs typeface="Arial"/>
            </a:endParaRPr>
          </a:p>
          <a:p>
            <a:pPr>
              <a:lnSpc>
                <a:spcPct val="100000"/>
              </a:lnSpc>
              <a:spcBef>
                <a:spcPts val="10"/>
              </a:spcBef>
            </a:pPr>
            <a:endParaRPr sz="1850" dirty="0">
              <a:latin typeface="Arial"/>
              <a:cs typeface="Arial"/>
            </a:endParaRPr>
          </a:p>
          <a:p>
            <a:pPr marL="12700">
              <a:lnSpc>
                <a:spcPct val="100000"/>
              </a:lnSpc>
            </a:pPr>
            <a:r>
              <a:rPr lang="en-IN" sz="2800" b="1" spc="-5" dirty="0">
                <a:latin typeface="Times New Roman" panose="02020603050405020304" pitchFamily="18" charset="0"/>
                <a:cs typeface="Times New Roman" panose="02020603050405020304" pitchFamily="18" charset="0"/>
              </a:rPr>
              <a:t>Flow</a:t>
            </a:r>
            <a:r>
              <a:rPr sz="2800" b="1" spc="-5" dirty="0">
                <a:latin typeface="Times New Roman" panose="02020603050405020304" pitchFamily="18" charset="0"/>
                <a:cs typeface="Times New Roman" panose="02020603050405020304" pitchFamily="18" charset="0"/>
              </a:rPr>
              <a:t> control is </a:t>
            </a:r>
            <a:r>
              <a:rPr sz="2800" b="1" dirty="0">
                <a:latin typeface="Times New Roman" panose="02020603050405020304" pitchFamily="18" charset="0"/>
                <a:cs typeface="Times New Roman" panose="02020603050405020304" pitchFamily="18" charset="0"/>
              </a:rPr>
              <a:t>a </a:t>
            </a:r>
            <a:r>
              <a:rPr sz="2800" b="1" spc="-5" dirty="0">
                <a:latin typeface="Times New Roman" panose="02020603050405020304" pitchFamily="18" charset="0"/>
                <a:cs typeface="Times New Roman" panose="02020603050405020304" pitchFamily="18" charset="0"/>
              </a:rPr>
              <a:t>topic in the Link and Transport</a:t>
            </a:r>
            <a:r>
              <a:rPr sz="2800" b="1" spc="15" dirty="0">
                <a:latin typeface="Times New Roman" panose="02020603050405020304" pitchFamily="18" charset="0"/>
                <a:cs typeface="Times New Roman" panose="02020603050405020304" pitchFamily="18" charset="0"/>
              </a:rPr>
              <a:t> </a:t>
            </a:r>
            <a:r>
              <a:rPr sz="2800" b="1" spc="-5" dirty="0">
                <a:latin typeface="Times New Roman" panose="02020603050405020304" pitchFamily="18" charset="0"/>
                <a:cs typeface="Times New Roman" panose="02020603050405020304" pitchFamily="18" charset="0"/>
              </a:rPr>
              <a:t>layers.</a:t>
            </a:r>
            <a:endParaRPr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6683" y="728726"/>
            <a:ext cx="6223000"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and</a:t>
            </a:r>
            <a:r>
              <a:rPr spc="-130" dirty="0"/>
              <a:t> </a:t>
            </a:r>
            <a:r>
              <a:rPr dirty="0"/>
              <a:t>Correction</a:t>
            </a:r>
          </a:p>
        </p:txBody>
      </p:sp>
      <p:sp>
        <p:nvSpPr>
          <p:cNvPr id="3" name="object 3"/>
          <p:cNvSpPr/>
          <p:nvPr/>
        </p:nvSpPr>
        <p:spPr>
          <a:xfrm>
            <a:off x="457200" y="241477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457201" y="1835911"/>
            <a:ext cx="9448800" cy="4603750"/>
          </a:xfrm>
          <a:prstGeom prst="rect">
            <a:avLst/>
          </a:prstGeom>
        </p:spPr>
        <p:txBody>
          <a:bodyPr vert="horz" wrap="square" lIns="0" tIns="53975" rIns="0" bIns="0" rtlCol="0">
            <a:spAutoFit/>
          </a:bodyPr>
          <a:lstStyle/>
          <a:p>
            <a:pPr marL="12700" marR="848994">
              <a:lnSpc>
                <a:spcPts val="2590"/>
              </a:lnSpc>
              <a:spcBef>
                <a:spcPts val="425"/>
              </a:spcBef>
            </a:pPr>
            <a:r>
              <a:rPr sz="2400" spc="-5" dirty="0">
                <a:latin typeface="Arial"/>
                <a:cs typeface="Arial"/>
              </a:rPr>
              <a:t>Error codes add structured redundancy to data so  errors can be either detected, or</a:t>
            </a:r>
            <a:r>
              <a:rPr sz="2400" spc="20" dirty="0">
                <a:latin typeface="Arial"/>
                <a:cs typeface="Arial"/>
              </a:rPr>
              <a:t> </a:t>
            </a:r>
            <a:r>
              <a:rPr sz="2400" spc="-5" dirty="0">
                <a:latin typeface="Arial"/>
                <a:cs typeface="Arial"/>
              </a:rPr>
              <a:t>corrected.</a:t>
            </a:r>
            <a:endParaRPr sz="2400" dirty="0">
              <a:latin typeface="Arial"/>
              <a:cs typeface="Arial"/>
            </a:endParaRPr>
          </a:p>
          <a:p>
            <a:pPr marL="12700">
              <a:lnSpc>
                <a:spcPct val="100000"/>
              </a:lnSpc>
              <a:spcBef>
                <a:spcPts val="1475"/>
              </a:spcBef>
            </a:pPr>
            <a:r>
              <a:rPr sz="2400" spc="-5" dirty="0">
                <a:latin typeface="Arial"/>
                <a:cs typeface="Arial"/>
              </a:rPr>
              <a:t>Error correction</a:t>
            </a:r>
            <a:r>
              <a:rPr sz="2400" spc="15" dirty="0">
                <a:latin typeface="Arial"/>
                <a:cs typeface="Arial"/>
              </a:rPr>
              <a:t> </a:t>
            </a:r>
            <a:r>
              <a:rPr sz="2400" spc="-5" dirty="0">
                <a:latin typeface="Arial"/>
                <a:cs typeface="Arial"/>
              </a:rPr>
              <a:t>codes:</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Hamming codes</a:t>
            </a:r>
            <a:r>
              <a:rPr sz="2400" spc="2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Binary convolutional codes</a:t>
            </a:r>
            <a:r>
              <a:rPr sz="2400" spc="3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Reed-Solomon and Low-Density Parity Check</a:t>
            </a:r>
            <a:r>
              <a:rPr sz="2400" spc="-15" dirty="0">
                <a:latin typeface="Arial"/>
                <a:cs typeface="Arial"/>
              </a:rPr>
              <a:t> </a:t>
            </a:r>
            <a:r>
              <a:rPr sz="2400" spc="-5" dirty="0">
                <a:latin typeface="Arial"/>
                <a:cs typeface="Arial"/>
              </a:rPr>
              <a:t>codes</a:t>
            </a:r>
            <a:endParaRPr sz="2400" dirty="0">
              <a:latin typeface="Arial"/>
              <a:cs typeface="Arial"/>
            </a:endParaRPr>
          </a:p>
          <a:p>
            <a:pPr marL="469900">
              <a:lnSpc>
                <a:spcPct val="100000"/>
              </a:lnSpc>
              <a:spcBef>
                <a:spcPts val="250"/>
              </a:spcBef>
              <a:tabLst>
                <a:tab pos="812165" algn="l"/>
              </a:tabLst>
            </a:pPr>
            <a:r>
              <a:rPr sz="2000" spc="-5" dirty="0">
                <a:solidFill>
                  <a:srgbClr val="0000FF"/>
                </a:solidFill>
                <a:latin typeface="Arial"/>
                <a:cs typeface="Arial"/>
              </a:rPr>
              <a:t>−	</a:t>
            </a:r>
            <a:r>
              <a:rPr sz="2000" spc="-5" dirty="0">
                <a:latin typeface="Arial"/>
                <a:cs typeface="Arial"/>
              </a:rPr>
              <a:t>Mathematically complex, </a:t>
            </a:r>
            <a:r>
              <a:rPr sz="2000" spc="-10" dirty="0">
                <a:latin typeface="Arial"/>
                <a:cs typeface="Arial"/>
              </a:rPr>
              <a:t>widely </a:t>
            </a:r>
            <a:r>
              <a:rPr sz="2000" spc="-5" dirty="0">
                <a:latin typeface="Arial"/>
                <a:cs typeface="Arial"/>
              </a:rPr>
              <a:t>used in real</a:t>
            </a:r>
            <a:r>
              <a:rPr sz="2000" spc="60" dirty="0">
                <a:latin typeface="Arial"/>
                <a:cs typeface="Arial"/>
              </a:rPr>
              <a:t> </a:t>
            </a:r>
            <a:r>
              <a:rPr sz="2000" spc="-5" dirty="0">
                <a:latin typeface="Arial"/>
                <a:cs typeface="Arial"/>
              </a:rPr>
              <a:t>systems</a:t>
            </a:r>
            <a:endParaRPr sz="2000" dirty="0">
              <a:latin typeface="Arial"/>
              <a:cs typeface="Arial"/>
            </a:endParaRPr>
          </a:p>
          <a:p>
            <a:pPr marL="12700">
              <a:lnSpc>
                <a:spcPct val="100000"/>
              </a:lnSpc>
              <a:spcBef>
                <a:spcPts val="1500"/>
              </a:spcBef>
            </a:pPr>
            <a:r>
              <a:rPr sz="2400" spc="-5" dirty="0">
                <a:latin typeface="Arial"/>
                <a:cs typeface="Arial"/>
              </a:rPr>
              <a:t>Error detection</a:t>
            </a:r>
            <a:r>
              <a:rPr sz="2400" spc="10" dirty="0">
                <a:latin typeface="Arial"/>
                <a:cs typeface="Arial"/>
              </a:rPr>
              <a:t> </a:t>
            </a:r>
            <a:r>
              <a:rPr sz="2400" spc="-5" dirty="0">
                <a:latin typeface="Arial"/>
                <a:cs typeface="Arial"/>
              </a:rPr>
              <a:t>codes:</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Parity</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Checksums</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Cyclic redundancy codes</a:t>
            </a:r>
            <a:r>
              <a:rPr sz="2400" spc="3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339" y="693419"/>
            <a:ext cx="7007859" cy="574040"/>
          </a:xfrm>
          <a:prstGeom prst="rect">
            <a:avLst/>
          </a:prstGeom>
        </p:spPr>
        <p:txBody>
          <a:bodyPr vert="horz" wrap="square" lIns="0" tIns="12700" rIns="0" bIns="0" rtlCol="0">
            <a:spAutoFit/>
          </a:bodyPr>
          <a:lstStyle/>
          <a:p>
            <a:pPr marL="12700">
              <a:lnSpc>
                <a:spcPct val="100000"/>
              </a:lnSpc>
              <a:spcBef>
                <a:spcPts val="100"/>
              </a:spcBef>
            </a:pPr>
            <a:r>
              <a:rPr dirty="0"/>
              <a:t>Error Bounds – </a:t>
            </a:r>
            <a:r>
              <a:rPr spc="-5" dirty="0"/>
              <a:t>Hamming</a:t>
            </a:r>
            <a:r>
              <a:rPr spc="-145" dirty="0"/>
              <a:t> </a:t>
            </a:r>
            <a:r>
              <a:rPr spc="-5" dirty="0"/>
              <a:t>distance</a:t>
            </a:r>
          </a:p>
        </p:txBody>
      </p:sp>
      <p:sp>
        <p:nvSpPr>
          <p:cNvPr id="3" name="object 3"/>
          <p:cNvSpPr/>
          <p:nvPr/>
        </p:nvSpPr>
        <p:spPr>
          <a:xfrm>
            <a:off x="457200" y="241477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457200" y="1884680"/>
            <a:ext cx="9144000" cy="4003040"/>
          </a:xfrm>
          <a:prstGeom prst="rect">
            <a:avLst/>
          </a:prstGeom>
        </p:spPr>
        <p:txBody>
          <a:bodyPr vert="horz" wrap="square" lIns="0" tIns="12700" rIns="0" bIns="0" rtlCol="0">
            <a:spAutoFit/>
          </a:bodyPr>
          <a:lstStyle/>
          <a:p>
            <a:pPr marL="12700">
              <a:lnSpc>
                <a:spcPct val="100000"/>
              </a:lnSpc>
              <a:spcBef>
                <a:spcPts val="100"/>
              </a:spcBef>
              <a:tabLst>
                <a:tab pos="5975350" algn="l"/>
              </a:tabLst>
            </a:pPr>
            <a:r>
              <a:rPr sz="2400" spc="-5" dirty="0">
                <a:latin typeface="Arial"/>
                <a:cs typeface="Arial"/>
              </a:rPr>
              <a:t>Code turns data of </a:t>
            </a:r>
            <a:r>
              <a:rPr sz="2400" dirty="0">
                <a:latin typeface="Arial"/>
                <a:cs typeface="Arial"/>
              </a:rPr>
              <a:t>n </a:t>
            </a:r>
            <a:r>
              <a:rPr sz="2400" spc="-5" dirty="0">
                <a:latin typeface="Arial"/>
                <a:cs typeface="Arial"/>
              </a:rPr>
              <a:t>bits into</a:t>
            </a:r>
            <a:r>
              <a:rPr sz="2400" spc="50" dirty="0">
                <a:latin typeface="Arial"/>
                <a:cs typeface="Arial"/>
              </a:rPr>
              <a:t> </a:t>
            </a:r>
            <a:r>
              <a:rPr sz="2400" spc="-5" dirty="0">
                <a:latin typeface="Arial"/>
                <a:cs typeface="Arial"/>
              </a:rPr>
              <a:t>codewords</a:t>
            </a:r>
            <a:r>
              <a:rPr sz="2400" spc="5" dirty="0">
                <a:latin typeface="Arial"/>
                <a:cs typeface="Arial"/>
              </a:rPr>
              <a:t> </a:t>
            </a:r>
            <a:r>
              <a:rPr sz="2400" spc="-5" dirty="0">
                <a:latin typeface="Arial"/>
                <a:cs typeface="Arial"/>
              </a:rPr>
              <a:t>of	n+k</a:t>
            </a:r>
            <a:r>
              <a:rPr sz="2400" spc="-25" dirty="0">
                <a:latin typeface="Arial"/>
                <a:cs typeface="Arial"/>
              </a:rPr>
              <a:t> </a:t>
            </a:r>
            <a:r>
              <a:rPr sz="2400" spc="-5" dirty="0">
                <a:latin typeface="Arial"/>
                <a:cs typeface="Arial"/>
              </a:rPr>
              <a:t>bits</a:t>
            </a:r>
            <a:endParaRPr sz="2400" dirty="0">
              <a:latin typeface="Arial"/>
              <a:cs typeface="Arial"/>
            </a:endParaRPr>
          </a:p>
          <a:p>
            <a:pPr marL="12700" marR="127635">
              <a:lnSpc>
                <a:spcPct val="100000"/>
              </a:lnSpc>
              <a:spcBef>
                <a:spcPts val="1800"/>
              </a:spcBef>
            </a:pPr>
            <a:r>
              <a:rPr sz="2400" u="heavy" spc="-5" dirty="0">
                <a:uFill>
                  <a:solidFill>
                    <a:srgbClr val="000000"/>
                  </a:solidFill>
                </a:uFill>
                <a:latin typeface="Arial"/>
                <a:cs typeface="Arial"/>
              </a:rPr>
              <a:t>Hamming distance</a:t>
            </a:r>
            <a:r>
              <a:rPr sz="2400" spc="-5" dirty="0">
                <a:latin typeface="Arial"/>
                <a:cs typeface="Arial"/>
              </a:rPr>
              <a:t> is the minimum bit flips to turn one  valid codeword into any other valid</a:t>
            </a:r>
            <a:r>
              <a:rPr sz="2400" spc="55" dirty="0">
                <a:latin typeface="Arial"/>
                <a:cs typeface="Arial"/>
              </a:rPr>
              <a:t> </a:t>
            </a:r>
            <a:r>
              <a:rPr sz="2400" spc="-5" dirty="0">
                <a:latin typeface="Arial"/>
                <a:cs typeface="Arial"/>
              </a:rPr>
              <a:t>one.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Example with </a:t>
            </a:r>
            <a:r>
              <a:rPr sz="2400" dirty="0">
                <a:latin typeface="Arial"/>
                <a:cs typeface="Arial"/>
              </a:rPr>
              <a:t>4 </a:t>
            </a:r>
            <a:r>
              <a:rPr sz="2400" spc="-5" dirty="0">
                <a:latin typeface="Arial"/>
                <a:cs typeface="Arial"/>
              </a:rPr>
              <a:t>codewords of 10 bits (n=2,</a:t>
            </a:r>
            <a:r>
              <a:rPr sz="2400" spc="5" dirty="0">
                <a:latin typeface="Arial"/>
                <a:cs typeface="Arial"/>
              </a:rPr>
              <a:t> </a:t>
            </a:r>
            <a:r>
              <a:rPr sz="2400" spc="-5" dirty="0">
                <a:latin typeface="Arial"/>
                <a:cs typeface="Arial"/>
              </a:rPr>
              <a:t>k=8):</a:t>
            </a:r>
            <a:endParaRPr sz="2400" dirty="0">
              <a:latin typeface="Arial"/>
              <a:cs typeface="Arial"/>
            </a:endParaRPr>
          </a:p>
          <a:p>
            <a:pPr marL="469900">
              <a:lnSpc>
                <a:spcPct val="100000"/>
              </a:lnSpc>
              <a:spcBef>
                <a:spcPts val="490"/>
              </a:spcBef>
              <a:tabLst>
                <a:tab pos="812165" algn="l"/>
              </a:tabLst>
            </a:pPr>
            <a:r>
              <a:rPr sz="2000" spc="-5" dirty="0">
                <a:solidFill>
                  <a:srgbClr val="0000FF"/>
                </a:solidFill>
                <a:latin typeface="Arial"/>
                <a:cs typeface="Arial"/>
              </a:rPr>
              <a:t>−	</a:t>
            </a:r>
            <a:r>
              <a:rPr sz="2000" spc="-10" dirty="0">
                <a:latin typeface="Arial"/>
                <a:cs typeface="Arial"/>
              </a:rPr>
              <a:t>0000000000, 0000011111, 1111100000, </a:t>
            </a:r>
            <a:r>
              <a:rPr sz="2000" spc="-5" dirty="0">
                <a:latin typeface="Arial"/>
                <a:cs typeface="Arial"/>
              </a:rPr>
              <a:t>and</a:t>
            </a:r>
            <a:r>
              <a:rPr sz="2000" spc="114" dirty="0">
                <a:latin typeface="Arial"/>
                <a:cs typeface="Arial"/>
              </a:rPr>
              <a:t> </a:t>
            </a:r>
            <a:r>
              <a:rPr sz="2000" spc="-10" dirty="0">
                <a:latin typeface="Arial"/>
                <a:cs typeface="Arial"/>
              </a:rPr>
              <a:t>1111111111</a:t>
            </a:r>
            <a:endParaRPr sz="2000" dirty="0">
              <a:latin typeface="Arial"/>
              <a:cs typeface="Arial"/>
            </a:endParaRPr>
          </a:p>
          <a:p>
            <a:pPr marL="469900">
              <a:lnSpc>
                <a:spcPct val="100000"/>
              </a:lnSpc>
              <a:spcBef>
                <a:spcPts val="480"/>
              </a:spcBef>
              <a:tabLst>
                <a:tab pos="812165" algn="l"/>
              </a:tabLst>
            </a:pPr>
            <a:r>
              <a:rPr sz="2000" spc="-5" dirty="0">
                <a:solidFill>
                  <a:srgbClr val="0000FF"/>
                </a:solidFill>
                <a:latin typeface="Arial"/>
                <a:cs typeface="Arial"/>
              </a:rPr>
              <a:t>−	</a:t>
            </a:r>
            <a:r>
              <a:rPr sz="2000" spc="-5" dirty="0">
                <a:latin typeface="Arial"/>
                <a:cs typeface="Arial"/>
              </a:rPr>
              <a:t>Hamming distance is</a:t>
            </a:r>
            <a:r>
              <a:rPr sz="2000" spc="5" dirty="0">
                <a:latin typeface="Arial"/>
                <a:cs typeface="Arial"/>
              </a:rPr>
              <a:t> </a:t>
            </a:r>
            <a:r>
              <a:rPr sz="2000" spc="-5" dirty="0">
                <a:latin typeface="Arial"/>
                <a:cs typeface="Arial"/>
              </a:rPr>
              <a:t>5</a:t>
            </a:r>
            <a:endParaRPr sz="2000" dirty="0">
              <a:latin typeface="Arial"/>
              <a:cs typeface="Arial"/>
            </a:endParaRPr>
          </a:p>
          <a:p>
            <a:pPr marL="12700">
              <a:lnSpc>
                <a:spcPct val="100000"/>
              </a:lnSpc>
              <a:spcBef>
                <a:spcPts val="1789"/>
              </a:spcBef>
            </a:pPr>
            <a:r>
              <a:rPr sz="2400" spc="-5" dirty="0">
                <a:latin typeface="Arial"/>
                <a:cs typeface="Arial"/>
              </a:rPr>
              <a:t>Bounds for </a:t>
            </a:r>
            <a:r>
              <a:rPr sz="2400" dirty="0">
                <a:latin typeface="Arial"/>
                <a:cs typeface="Arial"/>
              </a:rPr>
              <a:t>a </a:t>
            </a:r>
            <a:r>
              <a:rPr sz="2400" spc="-5" dirty="0">
                <a:latin typeface="Arial"/>
                <a:cs typeface="Arial"/>
              </a:rPr>
              <a:t>code with</a:t>
            </a:r>
            <a:r>
              <a:rPr sz="2400" spc="5" dirty="0">
                <a:latin typeface="Arial"/>
                <a:cs typeface="Arial"/>
              </a:rPr>
              <a:t> </a:t>
            </a:r>
            <a:r>
              <a:rPr sz="2400" spc="-5" dirty="0">
                <a:latin typeface="Arial"/>
                <a:cs typeface="Arial"/>
              </a:rPr>
              <a:t>distance: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2d+1 </a:t>
            </a:r>
            <a:r>
              <a:rPr sz="2400" dirty="0">
                <a:latin typeface="Arial"/>
                <a:cs typeface="Arial"/>
              </a:rPr>
              <a:t>– </a:t>
            </a:r>
            <a:r>
              <a:rPr sz="2400" spc="-5" dirty="0">
                <a:latin typeface="Arial"/>
                <a:cs typeface="Arial"/>
              </a:rPr>
              <a:t>can correct </a:t>
            </a:r>
            <a:r>
              <a:rPr sz="2400" dirty="0">
                <a:latin typeface="Arial"/>
                <a:cs typeface="Arial"/>
              </a:rPr>
              <a:t>d </a:t>
            </a:r>
            <a:r>
              <a:rPr sz="2400" spc="-5" dirty="0">
                <a:latin typeface="Arial"/>
                <a:cs typeface="Arial"/>
              </a:rPr>
              <a:t>errors (e.g., </a:t>
            </a:r>
            <a:r>
              <a:rPr sz="2400" dirty="0">
                <a:latin typeface="Arial"/>
                <a:cs typeface="Arial"/>
              </a:rPr>
              <a:t>2 </a:t>
            </a:r>
            <a:r>
              <a:rPr sz="2400" spc="-5" dirty="0">
                <a:latin typeface="Arial"/>
                <a:cs typeface="Arial"/>
              </a:rPr>
              <a:t>errors</a:t>
            </a:r>
            <a:r>
              <a:rPr sz="2400" spc="-25" dirty="0">
                <a:latin typeface="Arial"/>
                <a:cs typeface="Arial"/>
              </a:rPr>
              <a:t> </a:t>
            </a:r>
            <a:r>
              <a:rPr sz="2400" spc="-5" dirty="0">
                <a:latin typeface="Arial"/>
                <a:cs typeface="Arial"/>
              </a:rPr>
              <a:t>above)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d+1 </a:t>
            </a:r>
            <a:r>
              <a:rPr sz="2400" dirty="0">
                <a:latin typeface="Arial"/>
                <a:cs typeface="Arial"/>
              </a:rPr>
              <a:t>– </a:t>
            </a:r>
            <a:r>
              <a:rPr sz="2400" spc="-5" dirty="0">
                <a:latin typeface="Arial"/>
                <a:cs typeface="Arial"/>
              </a:rPr>
              <a:t>can detect </a:t>
            </a:r>
            <a:r>
              <a:rPr sz="2400" dirty="0">
                <a:latin typeface="Arial"/>
                <a:cs typeface="Arial"/>
              </a:rPr>
              <a:t>d </a:t>
            </a:r>
            <a:r>
              <a:rPr sz="2400" spc="-5" dirty="0">
                <a:latin typeface="Arial"/>
                <a:cs typeface="Arial"/>
              </a:rPr>
              <a:t>errors (e.g., </a:t>
            </a:r>
            <a:r>
              <a:rPr sz="2400" dirty="0">
                <a:latin typeface="Arial"/>
                <a:cs typeface="Arial"/>
              </a:rPr>
              <a:t>4 </a:t>
            </a:r>
            <a:r>
              <a:rPr sz="2400" spc="-5" dirty="0">
                <a:latin typeface="Arial"/>
                <a:cs typeface="Arial"/>
              </a:rPr>
              <a:t>errors</a:t>
            </a:r>
            <a:r>
              <a:rPr sz="2400" spc="-20" dirty="0">
                <a:latin typeface="Arial"/>
                <a:cs typeface="Arial"/>
              </a:rPr>
              <a:t> </a:t>
            </a:r>
            <a:r>
              <a:rPr sz="2400" spc="-5" dirty="0">
                <a:latin typeface="Arial"/>
                <a:cs typeface="Arial"/>
              </a:rPr>
              <a:t>above)</a:t>
            </a:r>
            <a:endParaRPr sz="240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9691" y="728726"/>
            <a:ext cx="685736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Correction </a:t>
            </a:r>
            <a:r>
              <a:rPr dirty="0"/>
              <a:t>– </a:t>
            </a:r>
            <a:r>
              <a:rPr spc="-5" dirty="0"/>
              <a:t>Hamming</a:t>
            </a:r>
            <a:r>
              <a:rPr spc="-95" dirty="0"/>
              <a:t> </a:t>
            </a:r>
            <a:r>
              <a:rPr dirty="0"/>
              <a:t>code</a:t>
            </a:r>
          </a:p>
        </p:txBody>
      </p:sp>
      <p:sp>
        <p:nvSpPr>
          <p:cNvPr id="3" name="object 3"/>
          <p:cNvSpPr txBox="1"/>
          <p:nvPr/>
        </p:nvSpPr>
        <p:spPr>
          <a:xfrm>
            <a:off x="1450339" y="1845055"/>
            <a:ext cx="709104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Hamming code gives </a:t>
            </a:r>
            <a:r>
              <a:rPr sz="2400" dirty="0">
                <a:latin typeface="Arial"/>
                <a:cs typeface="Arial"/>
              </a:rPr>
              <a:t>a </a:t>
            </a:r>
            <a:r>
              <a:rPr sz="2400" spc="-5" dirty="0">
                <a:latin typeface="Arial"/>
                <a:cs typeface="Arial"/>
              </a:rPr>
              <a:t>simple way to add check bits  and correct up to </a:t>
            </a:r>
            <a:r>
              <a:rPr sz="2400" dirty="0">
                <a:latin typeface="Arial"/>
                <a:cs typeface="Arial"/>
              </a:rPr>
              <a:t>a </a:t>
            </a:r>
            <a:r>
              <a:rPr sz="2400" spc="-5" dirty="0">
                <a:latin typeface="Arial"/>
                <a:cs typeface="Arial"/>
              </a:rPr>
              <a:t>single bit</a:t>
            </a:r>
            <a:r>
              <a:rPr sz="2400" spc="25" dirty="0">
                <a:latin typeface="Arial"/>
                <a:cs typeface="Arial"/>
              </a:rPr>
              <a:t> </a:t>
            </a:r>
            <a:r>
              <a:rPr sz="2400" spc="-5" dirty="0">
                <a:latin typeface="Arial"/>
                <a:cs typeface="Arial"/>
              </a:rPr>
              <a:t>error:</a:t>
            </a:r>
            <a:endParaRPr sz="2400">
              <a:latin typeface="Arial"/>
              <a:cs typeface="Arial"/>
            </a:endParaRPr>
          </a:p>
        </p:txBody>
      </p:sp>
      <p:sp>
        <p:nvSpPr>
          <p:cNvPr id="4" name="object 4"/>
          <p:cNvSpPr txBox="1"/>
          <p:nvPr/>
        </p:nvSpPr>
        <p:spPr>
          <a:xfrm>
            <a:off x="1450339" y="2576576"/>
            <a:ext cx="132715" cy="909319"/>
          </a:xfrm>
          <a:prstGeom prst="rect">
            <a:avLst/>
          </a:prstGeom>
        </p:spPr>
        <p:txBody>
          <a:bodyPr vert="horz" wrap="square" lIns="0" tIns="88900" rIns="0" bIns="0" rtlCol="0">
            <a:spAutoFit/>
          </a:bodyPr>
          <a:lstStyle/>
          <a:p>
            <a:pPr marL="12700">
              <a:lnSpc>
                <a:spcPct val="100000"/>
              </a:lnSpc>
              <a:spcBef>
                <a:spcPts val="700"/>
              </a:spcBef>
            </a:pPr>
            <a:r>
              <a:rPr sz="2400" dirty="0">
                <a:solidFill>
                  <a:srgbClr val="0000FF"/>
                </a:solidFill>
                <a:latin typeface="Arial"/>
                <a:cs typeface="Arial"/>
              </a:rPr>
              <a:t>•</a:t>
            </a:r>
            <a:endParaRPr sz="2400">
              <a:latin typeface="Arial"/>
              <a:cs typeface="Arial"/>
            </a:endParaRPr>
          </a:p>
          <a:p>
            <a:pPr marL="12700">
              <a:lnSpc>
                <a:spcPct val="100000"/>
              </a:lnSpc>
              <a:spcBef>
                <a:spcPts val="600"/>
              </a:spcBef>
            </a:pPr>
            <a:r>
              <a:rPr sz="2400" dirty="0">
                <a:solidFill>
                  <a:srgbClr val="0000FF"/>
                </a:solidFill>
                <a:latin typeface="Arial"/>
                <a:cs typeface="Arial"/>
              </a:rPr>
              <a:t>•</a:t>
            </a:r>
            <a:endParaRPr sz="2400">
              <a:latin typeface="Arial"/>
              <a:cs typeface="Arial"/>
            </a:endParaRPr>
          </a:p>
        </p:txBody>
      </p:sp>
      <p:sp>
        <p:nvSpPr>
          <p:cNvPr id="5" name="object 5"/>
          <p:cNvSpPr txBox="1"/>
          <p:nvPr/>
        </p:nvSpPr>
        <p:spPr>
          <a:xfrm>
            <a:off x="1907539" y="2576576"/>
            <a:ext cx="6906259" cy="909319"/>
          </a:xfrm>
          <a:prstGeom prst="rect">
            <a:avLst/>
          </a:prstGeom>
        </p:spPr>
        <p:txBody>
          <a:bodyPr vert="horz" wrap="square" lIns="0" tIns="12700" rIns="0" bIns="0" rtlCol="0">
            <a:spAutoFit/>
          </a:bodyPr>
          <a:lstStyle/>
          <a:p>
            <a:pPr marL="12700" marR="5080">
              <a:lnSpc>
                <a:spcPct val="120800"/>
              </a:lnSpc>
              <a:spcBef>
                <a:spcPts val="100"/>
              </a:spcBef>
            </a:pPr>
            <a:r>
              <a:rPr sz="2400" spc="-5" dirty="0">
                <a:latin typeface="Arial"/>
                <a:cs typeface="Arial"/>
              </a:rPr>
              <a:t>Check bits are parity over subsets of the codeword  Recomputing the parity sums (</a:t>
            </a:r>
            <a:r>
              <a:rPr sz="2400" u="heavy" spc="-5" dirty="0">
                <a:uFill>
                  <a:solidFill>
                    <a:srgbClr val="000000"/>
                  </a:solidFill>
                </a:uFill>
                <a:latin typeface="Arial"/>
                <a:cs typeface="Arial"/>
              </a:rPr>
              <a:t>syndrome</a:t>
            </a:r>
            <a:r>
              <a:rPr sz="2400" spc="-5" dirty="0">
                <a:latin typeface="Arial"/>
                <a:cs typeface="Arial"/>
              </a:rPr>
              <a:t>) gives</a:t>
            </a:r>
            <a:r>
              <a:rPr sz="2400" spc="35" dirty="0">
                <a:latin typeface="Arial"/>
                <a:cs typeface="Arial"/>
              </a:rPr>
              <a:t> </a:t>
            </a:r>
            <a:r>
              <a:rPr sz="2400" spc="-5" dirty="0">
                <a:latin typeface="Arial"/>
                <a:cs typeface="Arial"/>
              </a:rPr>
              <a:t>the</a:t>
            </a:r>
            <a:endParaRPr sz="2400">
              <a:latin typeface="Arial"/>
              <a:cs typeface="Arial"/>
            </a:endParaRPr>
          </a:p>
        </p:txBody>
      </p:sp>
      <p:sp>
        <p:nvSpPr>
          <p:cNvPr id="6" name="object 6"/>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7" name="object 7"/>
          <p:cNvSpPr txBox="1"/>
          <p:nvPr/>
        </p:nvSpPr>
        <p:spPr>
          <a:xfrm>
            <a:off x="1907538" y="3460496"/>
            <a:ext cx="662876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position of the error to flip, or </a:t>
            </a:r>
            <a:r>
              <a:rPr sz="2400" dirty="0">
                <a:latin typeface="Arial"/>
                <a:cs typeface="Arial"/>
              </a:rPr>
              <a:t>0 </a:t>
            </a:r>
            <a:r>
              <a:rPr sz="2400" spc="-5" dirty="0">
                <a:latin typeface="Arial"/>
                <a:cs typeface="Arial"/>
              </a:rPr>
              <a:t>if there is no</a:t>
            </a:r>
            <a:r>
              <a:rPr sz="2400" spc="20" dirty="0">
                <a:latin typeface="Arial"/>
                <a:cs typeface="Arial"/>
              </a:rPr>
              <a:t> </a:t>
            </a:r>
            <a:r>
              <a:rPr sz="2400" spc="-5" dirty="0">
                <a:latin typeface="Arial"/>
                <a:cs typeface="Arial"/>
              </a:rPr>
              <a:t>error</a:t>
            </a:r>
            <a:endParaRPr sz="2400">
              <a:latin typeface="Arial"/>
              <a:cs typeface="Arial"/>
            </a:endParaRPr>
          </a:p>
        </p:txBody>
      </p:sp>
      <p:pic>
        <p:nvPicPr>
          <p:cNvPr id="8" name="object 8"/>
          <p:cNvPicPr/>
          <p:nvPr/>
        </p:nvPicPr>
        <p:blipFill>
          <a:blip r:embed="rId2" cstate="print"/>
          <a:stretch>
            <a:fillRect/>
          </a:stretch>
        </p:blipFill>
        <p:spPr>
          <a:xfrm>
            <a:off x="1071372" y="3991355"/>
            <a:ext cx="7916418" cy="2340863"/>
          </a:xfrm>
          <a:prstGeom prst="rect">
            <a:avLst/>
          </a:prstGeom>
        </p:spPr>
      </p:pic>
      <p:sp>
        <p:nvSpPr>
          <p:cNvPr id="9" name="object 9"/>
          <p:cNvSpPr txBox="1"/>
          <p:nvPr/>
        </p:nvSpPr>
        <p:spPr>
          <a:xfrm>
            <a:off x="1835911" y="6342379"/>
            <a:ext cx="646874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(11, </a:t>
            </a:r>
            <a:r>
              <a:rPr sz="1800" spc="-5" dirty="0">
                <a:latin typeface="Arial"/>
                <a:cs typeface="Arial"/>
              </a:rPr>
              <a:t>7) Hamming </a:t>
            </a:r>
            <a:r>
              <a:rPr sz="1800" dirty="0">
                <a:latin typeface="Arial"/>
                <a:cs typeface="Arial"/>
              </a:rPr>
              <a:t>code </a:t>
            </a:r>
            <a:r>
              <a:rPr sz="1800" spc="-5" dirty="0">
                <a:latin typeface="Arial"/>
                <a:cs typeface="Arial"/>
              </a:rPr>
              <a:t>adds </a:t>
            </a:r>
            <a:r>
              <a:rPr sz="1800" dirty="0">
                <a:latin typeface="Arial"/>
                <a:cs typeface="Arial"/>
              </a:rPr>
              <a:t>4 check </a:t>
            </a:r>
            <a:r>
              <a:rPr sz="1800" spc="-5" dirty="0">
                <a:latin typeface="Arial"/>
                <a:cs typeface="Arial"/>
              </a:rPr>
              <a:t>bits and </a:t>
            </a:r>
            <a:r>
              <a:rPr sz="1800" dirty="0">
                <a:latin typeface="Arial"/>
                <a:cs typeface="Arial"/>
              </a:rPr>
              <a:t>can correct 1</a:t>
            </a:r>
            <a:r>
              <a:rPr sz="1800" spc="-85" dirty="0">
                <a:latin typeface="Arial"/>
                <a:cs typeface="Arial"/>
              </a:rPr>
              <a:t> </a:t>
            </a:r>
            <a:r>
              <a:rPr sz="1800" spc="-5" dirty="0">
                <a:latin typeface="Arial"/>
                <a:cs typeface="Arial"/>
              </a:rPr>
              <a:t>error</a:t>
            </a:r>
            <a:endParaRPr sz="18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246" y="728726"/>
            <a:ext cx="7898130"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Correction </a:t>
            </a:r>
            <a:r>
              <a:rPr dirty="0"/>
              <a:t>– </a:t>
            </a:r>
            <a:r>
              <a:rPr spc="-5" dirty="0"/>
              <a:t>Convolutional</a:t>
            </a:r>
            <a:r>
              <a:rPr spc="-90" dirty="0"/>
              <a:t> </a:t>
            </a:r>
            <a:r>
              <a:rPr dirty="0"/>
              <a:t>codes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80630"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Operates on </a:t>
            </a:r>
            <a:r>
              <a:rPr sz="2400" dirty="0">
                <a:latin typeface="Arial"/>
                <a:cs typeface="Arial"/>
              </a:rPr>
              <a:t>a </a:t>
            </a:r>
            <a:r>
              <a:rPr sz="2400" spc="-5" dirty="0">
                <a:latin typeface="Arial"/>
                <a:cs typeface="Arial"/>
              </a:rPr>
              <a:t>stream of bits, keeping internal</a:t>
            </a:r>
            <a:r>
              <a:rPr sz="2400" spc="20" dirty="0">
                <a:latin typeface="Arial"/>
                <a:cs typeface="Arial"/>
              </a:rPr>
              <a:t> </a:t>
            </a:r>
            <a:r>
              <a:rPr sz="2400" spc="-5" dirty="0">
                <a:latin typeface="Arial"/>
                <a:cs typeface="Arial"/>
              </a:rPr>
              <a:t>state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Output stream is </a:t>
            </a:r>
            <a:r>
              <a:rPr sz="2400" dirty="0">
                <a:latin typeface="Arial"/>
                <a:cs typeface="Arial"/>
              </a:rPr>
              <a:t>a </a:t>
            </a:r>
            <a:r>
              <a:rPr sz="2400" spc="-5" dirty="0">
                <a:latin typeface="Arial"/>
                <a:cs typeface="Arial"/>
              </a:rPr>
              <a:t>function of all preceding input bits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Bits are decoded with the Viterbi</a:t>
            </a:r>
            <a:r>
              <a:rPr sz="2400" spc="20" dirty="0">
                <a:latin typeface="Arial"/>
                <a:cs typeface="Arial"/>
              </a:rPr>
              <a:t> </a:t>
            </a:r>
            <a:r>
              <a:rPr sz="2400" spc="-5" dirty="0">
                <a:latin typeface="Arial"/>
                <a:cs typeface="Arial"/>
              </a:rPr>
              <a:t>algorithm</a:t>
            </a:r>
            <a:endParaRPr sz="2400">
              <a:latin typeface="Arial"/>
              <a:cs typeface="Arial"/>
            </a:endParaRPr>
          </a:p>
        </p:txBody>
      </p:sp>
      <p:sp>
        <p:nvSpPr>
          <p:cNvPr id="5" name="object 5"/>
          <p:cNvSpPr/>
          <p:nvPr/>
        </p:nvSpPr>
        <p:spPr>
          <a:xfrm>
            <a:off x="7890510" y="4169663"/>
            <a:ext cx="189230" cy="393700"/>
          </a:xfrm>
          <a:custGeom>
            <a:avLst/>
            <a:gdLst/>
            <a:ahLst/>
            <a:cxnLst/>
            <a:rect l="l" t="t" r="r" b="b"/>
            <a:pathLst>
              <a:path w="189229" h="393700">
                <a:moveTo>
                  <a:pt x="188976" y="291084"/>
                </a:moveTo>
                <a:lnTo>
                  <a:pt x="186690" y="288036"/>
                </a:lnTo>
                <a:lnTo>
                  <a:pt x="182880" y="288036"/>
                </a:lnTo>
                <a:lnTo>
                  <a:pt x="179832" y="287274"/>
                </a:lnTo>
                <a:lnTo>
                  <a:pt x="176784" y="289560"/>
                </a:lnTo>
                <a:lnTo>
                  <a:pt x="176022" y="293370"/>
                </a:lnTo>
                <a:lnTo>
                  <a:pt x="168744" y="357657"/>
                </a:lnTo>
                <a:lnTo>
                  <a:pt x="101587" y="204216"/>
                </a:lnTo>
                <a:lnTo>
                  <a:pt x="12192" y="0"/>
                </a:lnTo>
                <a:lnTo>
                  <a:pt x="0" y="5334"/>
                </a:lnTo>
                <a:lnTo>
                  <a:pt x="87630" y="204216"/>
                </a:lnTo>
                <a:lnTo>
                  <a:pt x="157568" y="362953"/>
                </a:lnTo>
                <a:lnTo>
                  <a:pt x="166116" y="382320"/>
                </a:lnTo>
                <a:lnTo>
                  <a:pt x="166878" y="384048"/>
                </a:lnTo>
                <a:lnTo>
                  <a:pt x="157568" y="362953"/>
                </a:lnTo>
                <a:lnTo>
                  <a:pt x="105156" y="324612"/>
                </a:lnTo>
                <a:lnTo>
                  <a:pt x="102108" y="322326"/>
                </a:lnTo>
                <a:lnTo>
                  <a:pt x="98298" y="323088"/>
                </a:lnTo>
                <a:lnTo>
                  <a:pt x="93726" y="329184"/>
                </a:lnTo>
                <a:lnTo>
                  <a:pt x="94488" y="332994"/>
                </a:lnTo>
                <a:lnTo>
                  <a:pt x="97536" y="334518"/>
                </a:lnTo>
                <a:lnTo>
                  <a:pt x="177546" y="393192"/>
                </a:lnTo>
                <a:lnTo>
                  <a:pt x="178308" y="386638"/>
                </a:lnTo>
                <a:lnTo>
                  <a:pt x="188976" y="294894"/>
                </a:lnTo>
                <a:lnTo>
                  <a:pt x="188976" y="291084"/>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733550" y="3762755"/>
            <a:ext cx="6096914" cy="1590293"/>
          </a:xfrm>
          <a:prstGeom prst="rect">
            <a:avLst/>
          </a:prstGeom>
        </p:spPr>
      </p:pic>
      <p:sp>
        <p:nvSpPr>
          <p:cNvPr id="7" name="object 7"/>
          <p:cNvSpPr txBox="1"/>
          <p:nvPr/>
        </p:nvSpPr>
        <p:spPr>
          <a:xfrm>
            <a:off x="791209" y="4719320"/>
            <a:ext cx="8248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 </a:t>
            </a:r>
            <a:r>
              <a:rPr sz="1800" dirty="0">
                <a:solidFill>
                  <a:srgbClr val="FF2BD8"/>
                </a:solidFill>
                <a:latin typeface="Arial"/>
                <a:cs typeface="Arial"/>
              </a:rPr>
              <a:t>1 1</a:t>
            </a:r>
            <a:r>
              <a:rPr sz="1800" spc="-114" dirty="0">
                <a:solidFill>
                  <a:srgbClr val="FF2BD8"/>
                </a:solidFill>
                <a:latin typeface="Arial"/>
                <a:cs typeface="Arial"/>
              </a:rPr>
              <a:t> </a:t>
            </a:r>
            <a:r>
              <a:rPr sz="1800" dirty="0">
                <a:solidFill>
                  <a:srgbClr val="FF2BD8"/>
                </a:solidFill>
                <a:latin typeface="Arial"/>
                <a:cs typeface="Arial"/>
              </a:rPr>
              <a:t>1</a:t>
            </a:r>
            <a:endParaRPr sz="1800">
              <a:latin typeface="Arial"/>
              <a:cs typeface="Arial"/>
            </a:endParaRPr>
          </a:p>
        </p:txBody>
      </p:sp>
      <p:sp>
        <p:nvSpPr>
          <p:cNvPr id="8" name="object 8"/>
          <p:cNvSpPr txBox="1"/>
          <p:nvPr/>
        </p:nvSpPr>
        <p:spPr>
          <a:xfrm>
            <a:off x="7612380" y="4690356"/>
            <a:ext cx="1409700"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Arial"/>
                <a:cs typeface="Arial"/>
              </a:rPr>
              <a:t>…</a:t>
            </a:r>
            <a:r>
              <a:rPr sz="1800" spc="-415" dirty="0">
                <a:latin typeface="Arial"/>
                <a:cs typeface="Arial"/>
              </a:rPr>
              <a:t> </a:t>
            </a:r>
            <a:r>
              <a:rPr sz="2700" baseline="-35493" dirty="0">
                <a:solidFill>
                  <a:srgbClr val="FF2BD8"/>
                </a:solidFill>
                <a:latin typeface="Arial"/>
                <a:cs typeface="Arial"/>
              </a:rPr>
              <a:t>1 </a:t>
            </a:r>
            <a:r>
              <a:rPr sz="1800" dirty="0">
                <a:solidFill>
                  <a:srgbClr val="FF2BD8"/>
                </a:solidFill>
                <a:latin typeface="Arial"/>
                <a:cs typeface="Arial"/>
              </a:rPr>
              <a:t>0 </a:t>
            </a:r>
            <a:r>
              <a:rPr sz="2700" baseline="-35493" dirty="0">
                <a:solidFill>
                  <a:srgbClr val="FF2BD8"/>
                </a:solidFill>
                <a:latin typeface="Arial"/>
                <a:cs typeface="Arial"/>
              </a:rPr>
              <a:t>0 </a:t>
            </a:r>
            <a:r>
              <a:rPr sz="1800" dirty="0">
                <a:solidFill>
                  <a:srgbClr val="FF2BD8"/>
                </a:solidFill>
                <a:latin typeface="Arial"/>
                <a:cs typeface="Arial"/>
              </a:rPr>
              <a:t>1 </a:t>
            </a:r>
            <a:r>
              <a:rPr sz="2700" baseline="-35493" dirty="0">
                <a:solidFill>
                  <a:srgbClr val="FF2BD8"/>
                </a:solidFill>
                <a:latin typeface="Arial"/>
                <a:cs typeface="Arial"/>
              </a:rPr>
              <a:t>1 </a:t>
            </a:r>
            <a:r>
              <a:rPr sz="1800" dirty="0">
                <a:solidFill>
                  <a:srgbClr val="FF2BD8"/>
                </a:solidFill>
                <a:latin typeface="Arial"/>
                <a:cs typeface="Arial"/>
              </a:rPr>
              <a:t>1</a:t>
            </a:r>
            <a:endParaRPr sz="1800">
              <a:latin typeface="Arial"/>
              <a:cs typeface="Arial"/>
            </a:endParaRPr>
          </a:p>
        </p:txBody>
      </p:sp>
      <p:grpSp>
        <p:nvGrpSpPr>
          <p:cNvPr id="9" name="object 9"/>
          <p:cNvGrpSpPr/>
          <p:nvPr/>
        </p:nvGrpSpPr>
        <p:grpSpPr>
          <a:xfrm>
            <a:off x="2413457" y="5200650"/>
            <a:ext cx="5513705" cy="878840"/>
            <a:chOff x="2413457" y="5200650"/>
            <a:chExt cx="5513705" cy="878840"/>
          </a:xfrm>
        </p:grpSpPr>
        <p:sp>
          <p:nvSpPr>
            <p:cNvPr id="10" name="object 10"/>
            <p:cNvSpPr/>
            <p:nvPr/>
          </p:nvSpPr>
          <p:spPr>
            <a:xfrm>
              <a:off x="7831836" y="5200650"/>
              <a:ext cx="95250" cy="152400"/>
            </a:xfrm>
            <a:custGeom>
              <a:avLst/>
              <a:gdLst/>
              <a:ahLst/>
              <a:cxnLst/>
              <a:rect l="l" t="t" r="r" b="b"/>
              <a:pathLst>
                <a:path w="95250" h="152400">
                  <a:moveTo>
                    <a:pt x="95250" y="102107"/>
                  </a:moveTo>
                  <a:lnTo>
                    <a:pt x="95250" y="99059"/>
                  </a:lnTo>
                  <a:lnTo>
                    <a:pt x="83820" y="0"/>
                  </a:lnTo>
                  <a:lnTo>
                    <a:pt x="3810" y="58673"/>
                  </a:lnTo>
                  <a:lnTo>
                    <a:pt x="762" y="60959"/>
                  </a:lnTo>
                  <a:lnTo>
                    <a:pt x="0" y="64769"/>
                  </a:lnTo>
                  <a:lnTo>
                    <a:pt x="2286" y="67817"/>
                  </a:lnTo>
                  <a:lnTo>
                    <a:pt x="4572" y="70103"/>
                  </a:lnTo>
                  <a:lnTo>
                    <a:pt x="8382" y="70865"/>
                  </a:lnTo>
                  <a:lnTo>
                    <a:pt x="11430" y="68579"/>
                  </a:lnTo>
                  <a:lnTo>
                    <a:pt x="63879" y="30230"/>
                  </a:lnTo>
                  <a:lnTo>
                    <a:pt x="73152" y="9143"/>
                  </a:lnTo>
                  <a:lnTo>
                    <a:pt x="84582" y="14477"/>
                  </a:lnTo>
                  <a:lnTo>
                    <a:pt x="84582" y="104774"/>
                  </a:lnTo>
                  <a:lnTo>
                    <a:pt x="86106" y="105917"/>
                  </a:lnTo>
                  <a:lnTo>
                    <a:pt x="89154" y="105917"/>
                  </a:lnTo>
                  <a:lnTo>
                    <a:pt x="92964" y="105155"/>
                  </a:lnTo>
                  <a:lnTo>
                    <a:pt x="95250" y="102107"/>
                  </a:lnTo>
                  <a:close/>
                </a:path>
                <a:path w="95250" h="152400">
                  <a:moveTo>
                    <a:pt x="75025" y="36265"/>
                  </a:moveTo>
                  <a:lnTo>
                    <a:pt x="73544" y="23163"/>
                  </a:lnTo>
                  <a:lnTo>
                    <a:pt x="63879" y="30230"/>
                  </a:lnTo>
                  <a:lnTo>
                    <a:pt x="10153" y="152399"/>
                  </a:lnTo>
                  <a:lnTo>
                    <a:pt x="24085" y="152399"/>
                  </a:lnTo>
                  <a:lnTo>
                    <a:pt x="75025" y="36265"/>
                  </a:lnTo>
                  <a:close/>
                </a:path>
                <a:path w="95250" h="152400">
                  <a:moveTo>
                    <a:pt x="84582" y="14477"/>
                  </a:moveTo>
                  <a:lnTo>
                    <a:pt x="73152" y="9143"/>
                  </a:lnTo>
                  <a:lnTo>
                    <a:pt x="63879" y="30230"/>
                  </a:lnTo>
                  <a:lnTo>
                    <a:pt x="72390" y="24007"/>
                  </a:lnTo>
                  <a:lnTo>
                    <a:pt x="72390" y="12953"/>
                  </a:lnTo>
                  <a:lnTo>
                    <a:pt x="82296" y="16763"/>
                  </a:lnTo>
                  <a:lnTo>
                    <a:pt x="82296" y="19689"/>
                  </a:lnTo>
                  <a:lnTo>
                    <a:pt x="84582" y="14477"/>
                  </a:lnTo>
                  <a:close/>
                </a:path>
                <a:path w="95250" h="152400">
                  <a:moveTo>
                    <a:pt x="82296" y="16763"/>
                  </a:moveTo>
                  <a:lnTo>
                    <a:pt x="72390" y="12953"/>
                  </a:lnTo>
                  <a:lnTo>
                    <a:pt x="73544" y="23163"/>
                  </a:lnTo>
                  <a:lnTo>
                    <a:pt x="82296" y="16763"/>
                  </a:lnTo>
                  <a:close/>
                </a:path>
                <a:path w="95250" h="152400">
                  <a:moveTo>
                    <a:pt x="73544" y="23163"/>
                  </a:moveTo>
                  <a:lnTo>
                    <a:pt x="72390" y="12953"/>
                  </a:lnTo>
                  <a:lnTo>
                    <a:pt x="72390" y="24007"/>
                  </a:lnTo>
                  <a:lnTo>
                    <a:pt x="73544" y="23163"/>
                  </a:lnTo>
                  <a:close/>
                </a:path>
                <a:path w="95250" h="152400">
                  <a:moveTo>
                    <a:pt x="82296" y="19689"/>
                  </a:moveTo>
                  <a:lnTo>
                    <a:pt x="82296" y="16763"/>
                  </a:lnTo>
                  <a:lnTo>
                    <a:pt x="73544" y="23163"/>
                  </a:lnTo>
                  <a:lnTo>
                    <a:pt x="75025" y="36265"/>
                  </a:lnTo>
                  <a:lnTo>
                    <a:pt x="82296" y="19689"/>
                  </a:lnTo>
                  <a:close/>
                </a:path>
                <a:path w="95250" h="152400">
                  <a:moveTo>
                    <a:pt x="84582" y="104774"/>
                  </a:moveTo>
                  <a:lnTo>
                    <a:pt x="84582" y="14477"/>
                  </a:lnTo>
                  <a:lnTo>
                    <a:pt x="75025" y="36265"/>
                  </a:lnTo>
                  <a:lnTo>
                    <a:pt x="82296" y="100583"/>
                  </a:lnTo>
                  <a:lnTo>
                    <a:pt x="83058" y="103631"/>
                  </a:lnTo>
                  <a:lnTo>
                    <a:pt x="84582" y="104774"/>
                  </a:lnTo>
                  <a:close/>
                </a:path>
              </a:pathLst>
            </a:custGeom>
            <a:solidFill>
              <a:srgbClr val="000000"/>
            </a:solidFill>
          </p:spPr>
          <p:txBody>
            <a:bodyPr wrap="square" lIns="0" tIns="0" rIns="0" bIns="0" rtlCol="0"/>
            <a:lstStyle/>
            <a:p>
              <a:endParaRPr/>
            </a:p>
          </p:txBody>
        </p:sp>
        <p:pic>
          <p:nvPicPr>
            <p:cNvPr id="11" name="object 11"/>
            <p:cNvPicPr/>
            <p:nvPr/>
          </p:nvPicPr>
          <p:blipFill>
            <a:blip r:embed="rId3" cstate="print"/>
            <a:stretch>
              <a:fillRect/>
            </a:stretch>
          </p:blipFill>
          <p:spPr>
            <a:xfrm>
              <a:off x="2413457" y="5353050"/>
              <a:ext cx="5372481" cy="726186"/>
            </a:xfrm>
            <a:prstGeom prst="rect">
              <a:avLst/>
            </a:prstGeom>
          </p:spPr>
        </p:pic>
        <p:sp>
          <p:nvSpPr>
            <p:cNvPr id="12" name="object 12"/>
            <p:cNvSpPr/>
            <p:nvPr/>
          </p:nvSpPr>
          <p:spPr>
            <a:xfrm>
              <a:off x="7738110" y="5353049"/>
              <a:ext cx="118110" cy="241300"/>
            </a:xfrm>
            <a:custGeom>
              <a:avLst/>
              <a:gdLst/>
              <a:ahLst/>
              <a:cxnLst/>
              <a:rect l="l" t="t" r="r" b="b"/>
              <a:pathLst>
                <a:path w="118109" h="241300">
                  <a:moveTo>
                    <a:pt x="117811" y="0"/>
                  </a:moveTo>
                  <a:lnTo>
                    <a:pt x="103879" y="0"/>
                  </a:lnTo>
                  <a:lnTo>
                    <a:pt x="0" y="236220"/>
                  </a:lnTo>
                  <a:lnTo>
                    <a:pt x="12192" y="240792"/>
                  </a:lnTo>
                  <a:lnTo>
                    <a:pt x="117811" y="0"/>
                  </a:lnTo>
                  <a:close/>
                </a:path>
              </a:pathLst>
            </a:custGeom>
            <a:solidFill>
              <a:srgbClr val="000000"/>
            </a:solidFill>
          </p:spPr>
          <p:txBody>
            <a:bodyPr wrap="square" lIns="0" tIns="0" rIns="0" bIns="0" rtlCol="0"/>
            <a:lstStyle/>
            <a:p>
              <a:endParaRPr/>
            </a:p>
          </p:txBody>
        </p:sp>
      </p:grpSp>
      <p:sp>
        <p:nvSpPr>
          <p:cNvPr id="13" name="object 13"/>
          <p:cNvSpPr txBox="1"/>
          <p:nvPr/>
        </p:nvSpPr>
        <p:spPr>
          <a:xfrm>
            <a:off x="1518919" y="6218172"/>
            <a:ext cx="672084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Popular NASA </a:t>
            </a:r>
            <a:r>
              <a:rPr sz="1800" dirty="0">
                <a:latin typeface="Arial"/>
                <a:cs typeface="Arial"/>
              </a:rPr>
              <a:t>binary </a:t>
            </a:r>
            <a:r>
              <a:rPr sz="1800" spc="-5" dirty="0">
                <a:latin typeface="Arial"/>
                <a:cs typeface="Arial"/>
              </a:rPr>
              <a:t>convolutional </a:t>
            </a:r>
            <a:r>
              <a:rPr sz="1800" dirty="0">
                <a:latin typeface="Arial"/>
                <a:cs typeface="Arial"/>
              </a:rPr>
              <a:t>code </a:t>
            </a:r>
            <a:r>
              <a:rPr sz="1800" spc="-5" dirty="0">
                <a:latin typeface="Arial"/>
                <a:cs typeface="Arial"/>
              </a:rPr>
              <a:t>(rate </a:t>
            </a:r>
            <a:r>
              <a:rPr sz="1800" dirty="0">
                <a:latin typeface="Arial"/>
                <a:cs typeface="Arial"/>
              </a:rPr>
              <a:t>= </a:t>
            </a:r>
            <a:r>
              <a:rPr sz="1800" spc="-5" dirty="0">
                <a:latin typeface="Arial"/>
                <a:cs typeface="Arial"/>
              </a:rPr>
              <a:t>½) used </a:t>
            </a:r>
            <a:r>
              <a:rPr sz="1800" dirty="0">
                <a:latin typeface="Arial"/>
                <a:cs typeface="Arial"/>
              </a:rPr>
              <a:t>in</a:t>
            </a:r>
            <a:r>
              <a:rPr sz="1800" spc="-105" dirty="0">
                <a:latin typeface="Arial"/>
                <a:cs typeface="Arial"/>
              </a:rPr>
              <a:t> </a:t>
            </a:r>
            <a:r>
              <a:rPr sz="1800" spc="-50" dirty="0">
                <a:latin typeface="Arial"/>
                <a:cs typeface="Arial"/>
              </a:rPr>
              <a:t>802.11</a:t>
            </a:r>
            <a:endParaRPr sz="18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8445" y="728726"/>
            <a:ext cx="545909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 </a:t>
            </a:r>
            <a:r>
              <a:rPr spc="-5" dirty="0"/>
              <a:t>Parity</a:t>
            </a:r>
            <a:r>
              <a:rPr spc="-12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5"/>
            <a:ext cx="6935470" cy="2506980"/>
          </a:xfrm>
          <a:prstGeom prst="rect">
            <a:avLst/>
          </a:prstGeom>
        </p:spPr>
        <p:txBody>
          <a:bodyPr vert="horz" wrap="square" lIns="0" tIns="52069" rIns="0" bIns="0" rtlCol="0">
            <a:spAutoFit/>
          </a:bodyPr>
          <a:lstStyle/>
          <a:p>
            <a:pPr marL="12700">
              <a:lnSpc>
                <a:spcPct val="100000"/>
              </a:lnSpc>
              <a:spcBef>
                <a:spcPts val="409"/>
              </a:spcBef>
            </a:pPr>
            <a:r>
              <a:rPr sz="2400" spc="-5" dirty="0">
                <a:latin typeface="Arial"/>
                <a:cs typeface="Arial"/>
              </a:rPr>
              <a:t>Parity bit is added as the modulo </a:t>
            </a:r>
            <a:r>
              <a:rPr sz="2400" dirty="0">
                <a:latin typeface="Arial"/>
                <a:cs typeface="Arial"/>
              </a:rPr>
              <a:t>2 </a:t>
            </a:r>
            <a:r>
              <a:rPr sz="2400" spc="-5" dirty="0">
                <a:latin typeface="Arial"/>
                <a:cs typeface="Arial"/>
              </a:rPr>
              <a:t>sum of data</a:t>
            </a:r>
            <a:r>
              <a:rPr sz="2400" dirty="0">
                <a:latin typeface="Arial"/>
                <a:cs typeface="Arial"/>
              </a:rPr>
              <a:t> </a:t>
            </a:r>
            <a:r>
              <a:rPr sz="2400" spc="-5" dirty="0">
                <a:latin typeface="Arial"/>
                <a:cs typeface="Arial"/>
              </a:rPr>
              <a:t>bits</a:t>
            </a:r>
            <a:endParaRPr sz="240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Equivalent to XOR; this is even</a:t>
            </a:r>
            <a:r>
              <a:rPr sz="2400" spc="5" dirty="0">
                <a:latin typeface="Arial"/>
                <a:cs typeface="Arial"/>
              </a:rPr>
              <a:t> </a:t>
            </a:r>
            <a:r>
              <a:rPr sz="2400" spc="-5" dirty="0">
                <a:latin typeface="Arial"/>
                <a:cs typeface="Arial"/>
              </a:rPr>
              <a:t>parity</a:t>
            </a:r>
            <a:endParaRPr sz="240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Ex: 1110000 </a:t>
            </a:r>
            <a:r>
              <a:rPr sz="2400" dirty="0">
                <a:latin typeface="Wingdings"/>
                <a:cs typeface="Wingdings"/>
              </a:rPr>
              <a:t></a:t>
            </a:r>
            <a:r>
              <a:rPr sz="2400" spc="65" dirty="0">
                <a:latin typeface="Times New Roman"/>
                <a:cs typeface="Times New Roman"/>
              </a:rPr>
              <a:t> </a:t>
            </a:r>
            <a:r>
              <a:rPr sz="2400" dirty="0">
                <a:latin typeface="Arial"/>
                <a:cs typeface="Arial"/>
              </a:rPr>
              <a:t>1110000</a:t>
            </a:r>
            <a:r>
              <a:rPr sz="2400" dirty="0">
                <a:solidFill>
                  <a:srgbClr val="FF2BD8"/>
                </a:solidFill>
                <a:latin typeface="Arial"/>
                <a:cs typeface="Arial"/>
              </a:rPr>
              <a:t>1</a:t>
            </a:r>
            <a:endParaRPr sz="240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Detection checks </a:t>
            </a:r>
            <a:r>
              <a:rPr sz="2400" dirty="0">
                <a:latin typeface="Arial"/>
                <a:cs typeface="Arial"/>
              </a:rPr>
              <a:t>if </a:t>
            </a:r>
            <a:r>
              <a:rPr sz="2400" spc="-5" dirty="0">
                <a:latin typeface="Arial"/>
                <a:cs typeface="Arial"/>
              </a:rPr>
              <a:t>the sum </a:t>
            </a:r>
            <a:r>
              <a:rPr sz="2400" dirty="0">
                <a:latin typeface="Arial"/>
                <a:cs typeface="Arial"/>
              </a:rPr>
              <a:t>is </a:t>
            </a:r>
            <a:r>
              <a:rPr sz="2400" spc="-5" dirty="0">
                <a:latin typeface="Arial"/>
                <a:cs typeface="Arial"/>
              </a:rPr>
              <a:t>wrong (an</a:t>
            </a:r>
            <a:r>
              <a:rPr sz="2400" spc="15" dirty="0">
                <a:latin typeface="Arial"/>
                <a:cs typeface="Arial"/>
              </a:rPr>
              <a:t> </a:t>
            </a:r>
            <a:r>
              <a:rPr sz="2400" spc="-5" dirty="0">
                <a:latin typeface="Arial"/>
                <a:cs typeface="Arial"/>
              </a:rPr>
              <a:t>error)</a:t>
            </a:r>
            <a:endParaRPr sz="2400">
              <a:latin typeface="Arial"/>
              <a:cs typeface="Arial"/>
            </a:endParaRPr>
          </a:p>
          <a:p>
            <a:pPr>
              <a:lnSpc>
                <a:spcPct val="100000"/>
              </a:lnSpc>
              <a:spcBef>
                <a:spcPts val="35"/>
              </a:spcBef>
            </a:pPr>
            <a:endParaRPr sz="3350">
              <a:latin typeface="Arial"/>
              <a:cs typeface="Arial"/>
            </a:endParaRPr>
          </a:p>
          <a:p>
            <a:pPr marL="12700">
              <a:lnSpc>
                <a:spcPct val="100000"/>
              </a:lnSpc>
            </a:pPr>
            <a:r>
              <a:rPr sz="2400" spc="-5" dirty="0">
                <a:latin typeface="Arial"/>
                <a:cs typeface="Arial"/>
              </a:rPr>
              <a:t>Simple way to detect an </a:t>
            </a:r>
            <a:r>
              <a:rPr sz="2400" i="1" spc="-5" dirty="0">
                <a:latin typeface="Arial"/>
                <a:cs typeface="Arial"/>
              </a:rPr>
              <a:t>odd </a:t>
            </a:r>
            <a:r>
              <a:rPr sz="2400" spc="-5" dirty="0">
                <a:latin typeface="Arial"/>
                <a:cs typeface="Arial"/>
              </a:rPr>
              <a:t>number of</a:t>
            </a:r>
            <a:r>
              <a:rPr sz="2400" spc="30" dirty="0">
                <a:latin typeface="Arial"/>
                <a:cs typeface="Arial"/>
              </a:rPr>
              <a:t> </a:t>
            </a:r>
            <a:r>
              <a:rPr sz="2400" spc="-5" dirty="0">
                <a:latin typeface="Arial"/>
                <a:cs typeface="Arial"/>
              </a:rPr>
              <a:t>errors</a:t>
            </a:r>
            <a:endParaRPr sz="2400">
              <a:latin typeface="Arial"/>
              <a:cs typeface="Arial"/>
            </a:endParaRPr>
          </a:p>
        </p:txBody>
      </p:sp>
      <p:sp>
        <p:nvSpPr>
          <p:cNvPr id="6" name="object 6"/>
          <p:cNvSpPr txBox="1"/>
          <p:nvPr/>
        </p:nvSpPr>
        <p:spPr>
          <a:xfrm>
            <a:off x="1450339" y="4497577"/>
            <a:ext cx="132715" cy="836294"/>
          </a:xfrm>
          <a:prstGeom prst="rect">
            <a:avLst/>
          </a:prstGeom>
        </p:spPr>
        <p:txBody>
          <a:bodyPr vert="horz" wrap="square" lIns="0" tIns="52069" rIns="0" bIns="0" rtlCol="0">
            <a:spAutoFit/>
          </a:bodyPr>
          <a:lstStyle/>
          <a:p>
            <a:pPr marL="12700">
              <a:lnSpc>
                <a:spcPct val="100000"/>
              </a:lnSpc>
              <a:spcBef>
                <a:spcPts val="409"/>
              </a:spcBef>
            </a:pPr>
            <a:r>
              <a:rPr sz="2400" dirty="0">
                <a:solidFill>
                  <a:srgbClr val="0000FF"/>
                </a:solidFill>
                <a:latin typeface="Arial"/>
                <a:cs typeface="Arial"/>
              </a:rPr>
              <a:t>•</a:t>
            </a:r>
            <a:endParaRPr sz="2400">
              <a:latin typeface="Arial"/>
              <a:cs typeface="Arial"/>
            </a:endParaRPr>
          </a:p>
          <a:p>
            <a:pPr marL="12700">
              <a:lnSpc>
                <a:spcPct val="100000"/>
              </a:lnSpc>
              <a:spcBef>
                <a:spcPts val="310"/>
              </a:spcBef>
            </a:pPr>
            <a:r>
              <a:rPr sz="2400" dirty="0">
                <a:solidFill>
                  <a:srgbClr val="0000FF"/>
                </a:solidFill>
                <a:latin typeface="Arial"/>
                <a:cs typeface="Arial"/>
              </a:rPr>
              <a:t>•</a:t>
            </a:r>
            <a:endParaRPr sz="2400">
              <a:latin typeface="Arial"/>
              <a:cs typeface="Arial"/>
            </a:endParaRPr>
          </a:p>
        </p:txBody>
      </p:sp>
      <p:sp>
        <p:nvSpPr>
          <p:cNvPr id="7" name="object 7"/>
          <p:cNvSpPr txBox="1"/>
          <p:nvPr/>
        </p:nvSpPr>
        <p:spPr>
          <a:xfrm>
            <a:off x="1907539" y="4497577"/>
            <a:ext cx="6342380" cy="836294"/>
          </a:xfrm>
          <a:prstGeom prst="rect">
            <a:avLst/>
          </a:prstGeom>
        </p:spPr>
        <p:txBody>
          <a:bodyPr vert="horz" wrap="square" lIns="0" tIns="12700" rIns="0" bIns="0" rtlCol="0">
            <a:spAutoFit/>
          </a:bodyPr>
          <a:lstStyle/>
          <a:p>
            <a:pPr marL="12700" marR="5080">
              <a:lnSpc>
                <a:spcPct val="110800"/>
              </a:lnSpc>
              <a:spcBef>
                <a:spcPts val="100"/>
              </a:spcBef>
            </a:pPr>
            <a:r>
              <a:rPr sz="2400" spc="-5" dirty="0">
                <a:latin typeface="Arial"/>
                <a:cs typeface="Arial"/>
              </a:rPr>
              <a:t>Ex: </a:t>
            </a:r>
            <a:r>
              <a:rPr sz="2400" dirty="0">
                <a:latin typeface="Arial"/>
                <a:cs typeface="Arial"/>
              </a:rPr>
              <a:t>1 </a:t>
            </a:r>
            <a:r>
              <a:rPr sz="2400" spc="-5" dirty="0">
                <a:latin typeface="Arial"/>
                <a:cs typeface="Arial"/>
              </a:rPr>
              <a:t>error, 11100</a:t>
            </a:r>
            <a:r>
              <a:rPr sz="2400" u="heavy" spc="-5" dirty="0">
                <a:uFill>
                  <a:solidFill>
                    <a:srgbClr val="000000"/>
                  </a:solidFill>
                </a:uFill>
                <a:latin typeface="Arial"/>
                <a:cs typeface="Arial"/>
              </a:rPr>
              <a:t>1</a:t>
            </a:r>
            <a:r>
              <a:rPr sz="2400" spc="-5" dirty="0">
                <a:latin typeface="Arial"/>
                <a:cs typeface="Arial"/>
              </a:rPr>
              <a:t>0</a:t>
            </a:r>
            <a:r>
              <a:rPr sz="2400" spc="-5" dirty="0">
                <a:solidFill>
                  <a:srgbClr val="FF2BD8"/>
                </a:solidFill>
                <a:latin typeface="Arial"/>
                <a:cs typeface="Arial"/>
              </a:rPr>
              <a:t>1</a:t>
            </a:r>
            <a:r>
              <a:rPr sz="2400" spc="-5" dirty="0">
                <a:latin typeface="Arial"/>
                <a:cs typeface="Arial"/>
              </a:rPr>
              <a:t>; detected, sum is wrong  Ex: </a:t>
            </a:r>
            <a:r>
              <a:rPr sz="2400" dirty="0">
                <a:latin typeface="Arial"/>
                <a:cs typeface="Arial"/>
              </a:rPr>
              <a:t>3 </a:t>
            </a:r>
            <a:r>
              <a:rPr sz="2400" spc="-5" dirty="0">
                <a:latin typeface="Arial"/>
                <a:cs typeface="Arial"/>
              </a:rPr>
              <a:t>errors, 11</a:t>
            </a:r>
            <a:r>
              <a:rPr sz="2400" u="heavy" spc="-5" dirty="0">
                <a:uFill>
                  <a:solidFill>
                    <a:srgbClr val="000000"/>
                  </a:solidFill>
                </a:uFill>
                <a:latin typeface="Arial"/>
                <a:cs typeface="Arial"/>
              </a:rPr>
              <a:t>011</a:t>
            </a:r>
            <a:r>
              <a:rPr sz="2400" spc="-5" dirty="0">
                <a:latin typeface="Arial"/>
                <a:cs typeface="Arial"/>
              </a:rPr>
              <a:t>00</a:t>
            </a:r>
            <a:r>
              <a:rPr sz="2400" spc="-5" dirty="0">
                <a:solidFill>
                  <a:srgbClr val="FF2BD8"/>
                </a:solidFill>
                <a:latin typeface="Arial"/>
                <a:cs typeface="Arial"/>
              </a:rPr>
              <a:t>1</a:t>
            </a:r>
            <a:r>
              <a:rPr sz="2400" spc="-5" dirty="0">
                <a:latin typeface="Arial"/>
                <a:cs typeface="Arial"/>
              </a:rPr>
              <a:t>; detected sum is</a:t>
            </a:r>
            <a:r>
              <a:rPr sz="2400" spc="-15" dirty="0">
                <a:latin typeface="Arial"/>
                <a:cs typeface="Arial"/>
              </a:rPr>
              <a:t> </a:t>
            </a:r>
            <a:r>
              <a:rPr sz="2400" spc="-5" dirty="0">
                <a:latin typeface="Arial"/>
                <a:cs typeface="Arial"/>
              </a:rPr>
              <a:t>wrong</a:t>
            </a:r>
            <a:endParaRPr sz="2400">
              <a:latin typeface="Arial"/>
              <a:cs typeface="Arial"/>
            </a:endParaRPr>
          </a:p>
        </p:txBody>
      </p:sp>
      <p:sp>
        <p:nvSpPr>
          <p:cNvPr id="8" name="object 8"/>
          <p:cNvSpPr txBox="1"/>
          <p:nvPr/>
        </p:nvSpPr>
        <p:spPr>
          <a:xfrm>
            <a:off x="1450339" y="5308346"/>
            <a:ext cx="7240270" cy="1242060"/>
          </a:xfrm>
          <a:prstGeom prst="rect">
            <a:avLst/>
          </a:prstGeom>
        </p:spPr>
        <p:txBody>
          <a:bodyPr vert="horz" wrap="square" lIns="0" tIns="52069" rIns="0" bIns="0" rtlCol="0">
            <a:spAutoFit/>
          </a:bodyPr>
          <a:lstStyle/>
          <a:p>
            <a:pPr marL="469900" indent="-457200">
              <a:lnSpc>
                <a:spcPct val="100000"/>
              </a:lnSpc>
              <a:spcBef>
                <a:spcPts val="409"/>
              </a:spcBef>
              <a:buClr>
                <a:srgbClr val="0000FF"/>
              </a:buClr>
              <a:buChar char="•"/>
              <a:tabLst>
                <a:tab pos="469265" algn="l"/>
                <a:tab pos="469900" algn="l"/>
              </a:tabLst>
            </a:pPr>
            <a:r>
              <a:rPr sz="2400" spc="-5" dirty="0">
                <a:latin typeface="Arial"/>
                <a:cs typeface="Arial"/>
              </a:rPr>
              <a:t>Ex: </a:t>
            </a:r>
            <a:r>
              <a:rPr sz="2400" dirty="0">
                <a:latin typeface="Arial"/>
                <a:cs typeface="Arial"/>
              </a:rPr>
              <a:t>2 </a:t>
            </a:r>
            <a:r>
              <a:rPr sz="2400" spc="-5" dirty="0">
                <a:latin typeface="Arial"/>
                <a:cs typeface="Arial"/>
              </a:rPr>
              <a:t>errors, 1110</a:t>
            </a:r>
            <a:r>
              <a:rPr sz="2400" u="heavy" spc="-5" dirty="0">
                <a:uFill>
                  <a:solidFill>
                    <a:srgbClr val="000000"/>
                  </a:solidFill>
                </a:uFill>
                <a:latin typeface="Arial"/>
                <a:cs typeface="Arial"/>
              </a:rPr>
              <a:t>11</a:t>
            </a:r>
            <a:r>
              <a:rPr sz="2400" spc="-5" dirty="0">
                <a:latin typeface="Arial"/>
                <a:cs typeface="Arial"/>
              </a:rPr>
              <a:t>0</a:t>
            </a:r>
            <a:r>
              <a:rPr sz="2400" spc="-5" dirty="0">
                <a:solidFill>
                  <a:srgbClr val="FF2BD8"/>
                </a:solidFill>
                <a:latin typeface="Arial"/>
                <a:cs typeface="Arial"/>
              </a:rPr>
              <a:t>1</a:t>
            </a:r>
            <a:r>
              <a:rPr sz="2400" spc="-5" dirty="0">
                <a:latin typeface="Arial"/>
                <a:cs typeface="Arial"/>
              </a:rPr>
              <a:t>; </a:t>
            </a:r>
            <a:r>
              <a:rPr sz="2400" i="1" spc="-5" dirty="0">
                <a:latin typeface="Arial"/>
                <a:cs typeface="Arial"/>
              </a:rPr>
              <a:t>not detected</a:t>
            </a:r>
            <a:r>
              <a:rPr sz="2400" spc="-5" dirty="0">
                <a:latin typeface="Arial"/>
                <a:cs typeface="Arial"/>
              </a:rPr>
              <a:t>, sum is</a:t>
            </a:r>
            <a:r>
              <a:rPr sz="2400" spc="-15" dirty="0">
                <a:latin typeface="Arial"/>
                <a:cs typeface="Arial"/>
              </a:rPr>
              <a:t> </a:t>
            </a:r>
            <a:r>
              <a:rPr sz="2400" spc="-5" dirty="0">
                <a:latin typeface="Arial"/>
                <a:cs typeface="Arial"/>
              </a:rPr>
              <a:t>right!</a:t>
            </a:r>
            <a:endParaRPr sz="2400">
              <a:latin typeface="Arial"/>
              <a:cs typeface="Arial"/>
            </a:endParaRPr>
          </a:p>
          <a:p>
            <a:pPr marL="469900" indent="-457200">
              <a:lnSpc>
                <a:spcPct val="100000"/>
              </a:lnSpc>
              <a:spcBef>
                <a:spcPts val="310"/>
              </a:spcBef>
              <a:buClr>
                <a:srgbClr val="0000FF"/>
              </a:buClr>
              <a:buChar char="•"/>
              <a:tabLst>
                <a:tab pos="469265" algn="l"/>
                <a:tab pos="469900" algn="l"/>
              </a:tabLst>
            </a:pPr>
            <a:r>
              <a:rPr sz="2400" spc="-5" dirty="0">
                <a:latin typeface="Arial"/>
                <a:cs typeface="Arial"/>
              </a:rPr>
              <a:t>Error can also be in the parity bit</a:t>
            </a:r>
            <a:r>
              <a:rPr sz="2400" spc="20" dirty="0">
                <a:latin typeface="Arial"/>
                <a:cs typeface="Arial"/>
              </a:rPr>
              <a:t> </a:t>
            </a:r>
            <a:r>
              <a:rPr sz="2400" spc="-5" dirty="0">
                <a:latin typeface="Arial"/>
                <a:cs typeface="Arial"/>
              </a:rPr>
              <a:t>itself</a:t>
            </a:r>
            <a:endParaRPr sz="2400">
              <a:latin typeface="Arial"/>
              <a:cs typeface="Arial"/>
            </a:endParaRPr>
          </a:p>
          <a:p>
            <a:pPr marL="469900" indent="-457200">
              <a:lnSpc>
                <a:spcPct val="100000"/>
              </a:lnSpc>
              <a:spcBef>
                <a:spcPts val="315"/>
              </a:spcBef>
              <a:buClr>
                <a:srgbClr val="0000FF"/>
              </a:buClr>
              <a:buChar char="•"/>
              <a:tabLst>
                <a:tab pos="469265" algn="l"/>
                <a:tab pos="469900" algn="l"/>
              </a:tabLst>
            </a:pPr>
            <a:r>
              <a:rPr sz="2400" spc="-5" dirty="0">
                <a:latin typeface="Arial"/>
                <a:cs typeface="Arial"/>
              </a:rPr>
              <a:t>Random errors are detected with probability</a:t>
            </a:r>
            <a:r>
              <a:rPr sz="2400" spc="55" dirty="0">
                <a:latin typeface="Arial"/>
                <a:cs typeface="Arial"/>
              </a:rPr>
              <a:t> </a:t>
            </a:r>
            <a:r>
              <a:rPr sz="2400" dirty="0">
                <a:latin typeface="Arial"/>
                <a:cs typeface="Arial"/>
              </a:rPr>
              <a:t>½</a:t>
            </a:r>
            <a:endParaRPr sz="24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8445" y="728726"/>
            <a:ext cx="545909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 </a:t>
            </a:r>
            <a:r>
              <a:rPr spc="-5" dirty="0"/>
              <a:t>Parity</a:t>
            </a:r>
            <a:r>
              <a:rPr spc="-120"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614284" cy="1351280"/>
          </a:xfrm>
          <a:prstGeom prst="rect">
            <a:avLst/>
          </a:prstGeom>
        </p:spPr>
        <p:txBody>
          <a:bodyPr vert="horz" wrap="square" lIns="0" tIns="88900" rIns="0" bIns="0" rtlCol="0">
            <a:spAutoFit/>
          </a:bodyPr>
          <a:lstStyle/>
          <a:p>
            <a:pPr marL="12700">
              <a:lnSpc>
                <a:spcPct val="100000"/>
              </a:lnSpc>
              <a:spcBef>
                <a:spcPts val="700"/>
              </a:spcBef>
            </a:pPr>
            <a:r>
              <a:rPr sz="2400" u="heavy" spc="-5" dirty="0">
                <a:uFill>
                  <a:solidFill>
                    <a:srgbClr val="000000"/>
                  </a:solidFill>
                </a:uFill>
                <a:latin typeface="Arial"/>
                <a:cs typeface="Arial"/>
              </a:rPr>
              <a:t>Interleaving</a:t>
            </a:r>
            <a:r>
              <a:rPr sz="2400" spc="-5" dirty="0">
                <a:latin typeface="Arial"/>
                <a:cs typeface="Arial"/>
              </a:rPr>
              <a:t> of </a:t>
            </a:r>
            <a:r>
              <a:rPr sz="2400" dirty="0">
                <a:latin typeface="Arial"/>
                <a:cs typeface="Arial"/>
              </a:rPr>
              <a:t>N </a:t>
            </a:r>
            <a:r>
              <a:rPr sz="2400" spc="-5" dirty="0">
                <a:latin typeface="Arial"/>
                <a:cs typeface="Arial"/>
              </a:rPr>
              <a:t>parity bits detects burst errors up </a:t>
            </a:r>
            <a:r>
              <a:rPr sz="2400" dirty="0">
                <a:latin typeface="Arial"/>
                <a:cs typeface="Arial"/>
              </a:rPr>
              <a:t>to</a:t>
            </a:r>
            <a:r>
              <a:rPr sz="2400" spc="10" dirty="0">
                <a:latin typeface="Arial"/>
                <a:cs typeface="Arial"/>
              </a:rPr>
              <a:t> </a:t>
            </a:r>
            <a:r>
              <a:rPr sz="2400" dirty="0">
                <a:latin typeface="Arial"/>
                <a:cs typeface="Arial"/>
              </a:rPr>
              <a:t>N</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Each parity sum is made over non-adjacent</a:t>
            </a:r>
            <a:r>
              <a:rPr sz="2400" spc="15" dirty="0">
                <a:latin typeface="Arial"/>
                <a:cs typeface="Arial"/>
              </a:rPr>
              <a:t> </a:t>
            </a:r>
            <a:r>
              <a:rPr sz="2400" spc="-5" dirty="0">
                <a:latin typeface="Arial"/>
                <a:cs typeface="Arial"/>
              </a:rPr>
              <a:t>bits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An even burst of up to </a:t>
            </a:r>
            <a:r>
              <a:rPr sz="2400" dirty="0">
                <a:latin typeface="Arial"/>
                <a:cs typeface="Arial"/>
              </a:rPr>
              <a:t>N </a:t>
            </a:r>
            <a:r>
              <a:rPr sz="2400" spc="-5" dirty="0">
                <a:latin typeface="Arial"/>
                <a:cs typeface="Arial"/>
              </a:rPr>
              <a:t>errors will not cause it to</a:t>
            </a:r>
            <a:r>
              <a:rPr sz="2400" spc="5" dirty="0">
                <a:latin typeface="Arial"/>
                <a:cs typeface="Arial"/>
              </a:rPr>
              <a:t> </a:t>
            </a:r>
            <a:r>
              <a:rPr sz="2400" spc="-5" dirty="0">
                <a:latin typeface="Arial"/>
                <a:cs typeface="Arial"/>
              </a:rPr>
              <a:t>fail</a:t>
            </a:r>
            <a:endParaRPr sz="2400">
              <a:latin typeface="Arial"/>
              <a:cs typeface="Arial"/>
            </a:endParaRPr>
          </a:p>
        </p:txBody>
      </p:sp>
      <p:pic>
        <p:nvPicPr>
          <p:cNvPr id="5" name="object 5"/>
          <p:cNvPicPr/>
          <p:nvPr/>
        </p:nvPicPr>
        <p:blipFill>
          <a:blip r:embed="rId2" cstate="print"/>
          <a:stretch>
            <a:fillRect/>
          </a:stretch>
        </p:blipFill>
        <p:spPr>
          <a:xfrm>
            <a:off x="1895855" y="3543300"/>
            <a:ext cx="6592061" cy="321030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1745" y="728726"/>
            <a:ext cx="599249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a:t>
            </a:r>
            <a:r>
              <a:rPr spc="-120" dirty="0"/>
              <a:t> </a:t>
            </a:r>
            <a:r>
              <a:rPr spc="-5" dirty="0"/>
              <a:t>Checksums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361439" y="2092705"/>
            <a:ext cx="7698105" cy="3853815"/>
          </a:xfrm>
          <a:prstGeom prst="rect">
            <a:avLst/>
          </a:prstGeom>
        </p:spPr>
        <p:txBody>
          <a:bodyPr vert="horz" wrap="square" lIns="0" tIns="12700" rIns="0" bIns="0" rtlCol="0">
            <a:spAutoFit/>
          </a:bodyPr>
          <a:lstStyle/>
          <a:p>
            <a:pPr marL="101600" marR="68580">
              <a:lnSpc>
                <a:spcPct val="100000"/>
              </a:lnSpc>
              <a:spcBef>
                <a:spcPts val="100"/>
              </a:spcBef>
            </a:pPr>
            <a:r>
              <a:rPr sz="2400" spc="-5" dirty="0">
                <a:latin typeface="Arial"/>
                <a:cs typeface="Arial"/>
              </a:rPr>
              <a:t>Checksum treats data as N-bit words and adds </a:t>
            </a:r>
            <a:r>
              <a:rPr sz="2400" dirty="0">
                <a:latin typeface="Arial"/>
                <a:cs typeface="Arial"/>
              </a:rPr>
              <a:t>N </a:t>
            </a:r>
            <a:r>
              <a:rPr sz="2400" spc="-5" dirty="0">
                <a:latin typeface="Arial"/>
                <a:cs typeface="Arial"/>
              </a:rPr>
              <a:t>check  bits that are the modulo </a:t>
            </a:r>
            <a:r>
              <a:rPr sz="2400" dirty="0">
                <a:latin typeface="Arial"/>
                <a:cs typeface="Arial"/>
              </a:rPr>
              <a:t>2</a:t>
            </a:r>
            <a:r>
              <a:rPr sz="2400" baseline="24305" dirty="0">
                <a:latin typeface="Arial"/>
                <a:cs typeface="Arial"/>
              </a:rPr>
              <a:t>N </a:t>
            </a:r>
            <a:r>
              <a:rPr sz="2400" spc="-5" dirty="0">
                <a:latin typeface="Arial"/>
                <a:cs typeface="Arial"/>
              </a:rPr>
              <a:t>sum of the</a:t>
            </a:r>
            <a:r>
              <a:rPr sz="2400" spc="-215" dirty="0">
                <a:latin typeface="Arial"/>
                <a:cs typeface="Arial"/>
              </a:rPr>
              <a:t> </a:t>
            </a:r>
            <a:r>
              <a:rPr sz="2400" spc="-5" dirty="0">
                <a:latin typeface="Arial"/>
                <a:cs typeface="Arial"/>
              </a:rPr>
              <a:t>words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Ex: Internet 16-bit 1s complement</a:t>
            </a:r>
            <a:r>
              <a:rPr sz="2400" spc="5" dirty="0">
                <a:latin typeface="Arial"/>
                <a:cs typeface="Arial"/>
              </a:rPr>
              <a:t> </a:t>
            </a:r>
            <a:r>
              <a:rPr sz="2400" spc="-5" dirty="0">
                <a:latin typeface="Arial"/>
                <a:cs typeface="Arial"/>
              </a:rPr>
              <a:t>checksum</a:t>
            </a:r>
            <a:endParaRPr sz="2400">
              <a:latin typeface="Arial"/>
              <a:cs typeface="Arial"/>
            </a:endParaRPr>
          </a:p>
          <a:p>
            <a:pPr>
              <a:lnSpc>
                <a:spcPct val="100000"/>
              </a:lnSpc>
              <a:spcBef>
                <a:spcPts val="20"/>
              </a:spcBef>
              <a:buClr>
                <a:srgbClr val="0000FF"/>
              </a:buClr>
              <a:buFont typeface="Arial"/>
              <a:buChar char="•"/>
            </a:pPr>
            <a:endParaRPr sz="3550">
              <a:latin typeface="Arial"/>
              <a:cs typeface="Arial"/>
            </a:endParaRPr>
          </a:p>
          <a:p>
            <a:pPr marL="101600">
              <a:lnSpc>
                <a:spcPct val="100000"/>
              </a:lnSpc>
            </a:pPr>
            <a:r>
              <a:rPr sz="2400" spc="-5" dirty="0">
                <a:latin typeface="Arial"/>
                <a:cs typeface="Arial"/>
              </a:rPr>
              <a:t>Properties: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Improved error detection over parity</a:t>
            </a:r>
            <a:r>
              <a:rPr sz="2400" spc="55" dirty="0">
                <a:latin typeface="Arial"/>
                <a:cs typeface="Arial"/>
              </a:rPr>
              <a:t> </a:t>
            </a:r>
            <a:r>
              <a:rPr sz="2400" spc="-5" dirty="0">
                <a:latin typeface="Arial"/>
                <a:cs typeface="Arial"/>
              </a:rPr>
              <a:t>bits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Detects bursts up to </a:t>
            </a:r>
            <a:r>
              <a:rPr sz="2400" dirty="0">
                <a:latin typeface="Arial"/>
                <a:cs typeface="Arial"/>
              </a:rPr>
              <a:t>N</a:t>
            </a:r>
            <a:r>
              <a:rPr sz="2400" spc="10" dirty="0">
                <a:latin typeface="Arial"/>
                <a:cs typeface="Arial"/>
              </a:rPr>
              <a:t> </a:t>
            </a:r>
            <a:r>
              <a:rPr sz="2400" spc="-5" dirty="0">
                <a:latin typeface="Arial"/>
                <a:cs typeface="Arial"/>
              </a:rPr>
              <a:t>errors</a:t>
            </a:r>
            <a:endParaRPr sz="2400">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Detects random errors with probability</a:t>
            </a:r>
            <a:r>
              <a:rPr sz="2400" spc="45" dirty="0">
                <a:latin typeface="Arial"/>
                <a:cs typeface="Arial"/>
              </a:rPr>
              <a:t> </a:t>
            </a:r>
            <a:r>
              <a:rPr sz="2400" spc="-5" dirty="0">
                <a:latin typeface="Arial"/>
                <a:cs typeface="Arial"/>
              </a:rPr>
              <a:t>1-2</a:t>
            </a:r>
            <a:r>
              <a:rPr sz="2400" spc="-7" baseline="24305" dirty="0">
                <a:latin typeface="Arial"/>
                <a:cs typeface="Arial"/>
              </a:rPr>
              <a:t>N</a:t>
            </a:r>
            <a:endParaRPr sz="2400" baseline="24305">
              <a:latin typeface="Arial"/>
              <a:cs typeface="Arial"/>
            </a:endParaRPr>
          </a:p>
          <a:p>
            <a:pPr marL="558800" indent="-457200">
              <a:lnSpc>
                <a:spcPct val="100000"/>
              </a:lnSpc>
              <a:spcBef>
                <a:spcPts val="600"/>
              </a:spcBef>
              <a:buClr>
                <a:srgbClr val="0000FF"/>
              </a:buClr>
              <a:buChar char="•"/>
              <a:tabLst>
                <a:tab pos="558165" algn="l"/>
                <a:tab pos="558800" algn="l"/>
              </a:tabLst>
            </a:pPr>
            <a:r>
              <a:rPr sz="2400" spc="-5" dirty="0">
                <a:latin typeface="Arial"/>
                <a:cs typeface="Arial"/>
              </a:rPr>
              <a:t>Vulnerable to systematic errors, e.g., added</a:t>
            </a:r>
            <a:r>
              <a:rPr sz="2400" spc="10" dirty="0">
                <a:latin typeface="Arial"/>
                <a:cs typeface="Arial"/>
              </a:rPr>
              <a:t> </a:t>
            </a:r>
            <a:r>
              <a:rPr sz="2400" spc="-5" dirty="0">
                <a:latin typeface="Arial"/>
                <a:cs typeface="Arial"/>
              </a:rPr>
              <a:t>zeros</a:t>
            </a:r>
            <a:endParaRPr sz="24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9100" y="476934"/>
            <a:ext cx="4140200" cy="1674817"/>
          </a:xfrm>
          <a:prstGeom prst="rect">
            <a:avLst/>
          </a:prstGeom>
        </p:spPr>
        <p:txBody>
          <a:bodyPr vert="horz" wrap="square" lIns="0" tIns="12700" rIns="0" bIns="0" rtlCol="0">
            <a:spAutoFit/>
          </a:bodyPr>
          <a:lstStyle/>
          <a:p>
            <a:pPr marL="12700">
              <a:spcBef>
                <a:spcPts val="100"/>
              </a:spcBef>
            </a:pPr>
            <a:r>
              <a:rPr dirty="0"/>
              <a:t>The </a:t>
            </a:r>
            <a:r>
              <a:rPr spc="-5" dirty="0"/>
              <a:t>Data </a:t>
            </a:r>
            <a:r>
              <a:rPr dirty="0"/>
              <a:t>Link</a:t>
            </a:r>
            <a:r>
              <a:rPr spc="-120" dirty="0"/>
              <a:t> </a:t>
            </a:r>
            <a:r>
              <a:rPr dirty="0"/>
              <a:t>Layer</a:t>
            </a:r>
            <a:br>
              <a:rPr lang="en-US" dirty="0"/>
            </a:br>
            <a:r>
              <a:rPr lang="en-US" dirty="0"/>
              <a:t>      </a:t>
            </a:r>
            <a:br>
              <a:rPr lang="en-IN" dirty="0"/>
            </a:br>
            <a:endParaRPr dirty="0"/>
          </a:p>
        </p:txBody>
      </p:sp>
      <p:sp>
        <p:nvSpPr>
          <p:cNvPr id="3" name="object 3"/>
          <p:cNvSpPr/>
          <p:nvPr/>
        </p:nvSpPr>
        <p:spPr>
          <a:xfrm>
            <a:off x="7292459" y="3678174"/>
            <a:ext cx="1457325" cy="665480"/>
          </a:xfrm>
          <a:custGeom>
            <a:avLst/>
            <a:gdLst/>
            <a:ahLst/>
            <a:cxnLst/>
            <a:rect l="l" t="t" r="r" b="b"/>
            <a:pathLst>
              <a:path w="1457325" h="665479">
                <a:moveTo>
                  <a:pt x="1456944" y="0"/>
                </a:moveTo>
                <a:lnTo>
                  <a:pt x="1447800" y="0"/>
                </a:lnTo>
                <a:lnTo>
                  <a:pt x="1447800" y="9144"/>
                </a:lnTo>
                <a:lnTo>
                  <a:pt x="1447800" y="377952"/>
                </a:lnTo>
                <a:lnTo>
                  <a:pt x="9144" y="377952"/>
                </a:lnTo>
                <a:lnTo>
                  <a:pt x="9144" y="9144"/>
                </a:lnTo>
                <a:lnTo>
                  <a:pt x="1447800" y="9144"/>
                </a:lnTo>
                <a:lnTo>
                  <a:pt x="1447800" y="0"/>
                </a:lnTo>
                <a:lnTo>
                  <a:pt x="0" y="0"/>
                </a:lnTo>
                <a:lnTo>
                  <a:pt x="0" y="377952"/>
                </a:lnTo>
                <a:lnTo>
                  <a:pt x="0" y="390144"/>
                </a:lnTo>
                <a:lnTo>
                  <a:pt x="0" y="665226"/>
                </a:lnTo>
                <a:lnTo>
                  <a:pt x="4572" y="665226"/>
                </a:lnTo>
                <a:lnTo>
                  <a:pt x="9144" y="665226"/>
                </a:lnTo>
                <a:lnTo>
                  <a:pt x="9144" y="390144"/>
                </a:lnTo>
                <a:lnTo>
                  <a:pt x="1447800" y="390144"/>
                </a:lnTo>
                <a:lnTo>
                  <a:pt x="1447800" y="665226"/>
                </a:lnTo>
                <a:lnTo>
                  <a:pt x="1452372" y="665226"/>
                </a:lnTo>
                <a:lnTo>
                  <a:pt x="1456944" y="665226"/>
                </a:lnTo>
                <a:lnTo>
                  <a:pt x="1456944" y="390144"/>
                </a:lnTo>
                <a:lnTo>
                  <a:pt x="1456944" y="377952"/>
                </a:lnTo>
                <a:lnTo>
                  <a:pt x="1456944" y="0"/>
                </a:lnTo>
                <a:close/>
              </a:path>
            </a:pathLst>
          </a:custGeom>
          <a:solidFill>
            <a:srgbClr val="000000"/>
          </a:solidFill>
        </p:spPr>
        <p:txBody>
          <a:bodyPr wrap="square" lIns="0" tIns="0" rIns="0" bIns="0" rtlCol="0"/>
          <a:lstStyle/>
          <a:p>
            <a:endParaRPr/>
          </a:p>
        </p:txBody>
      </p:sp>
      <p:sp>
        <p:nvSpPr>
          <p:cNvPr id="4" name="object 4"/>
          <p:cNvSpPr txBox="1"/>
          <p:nvPr/>
        </p:nvSpPr>
        <p:spPr>
          <a:xfrm>
            <a:off x="7413870" y="3598114"/>
            <a:ext cx="1267460" cy="817880"/>
          </a:xfrm>
          <a:prstGeom prst="rect">
            <a:avLst/>
          </a:prstGeom>
        </p:spPr>
        <p:txBody>
          <a:bodyPr vert="horz" wrap="square" lIns="0" tIns="12700" rIns="0" bIns="0" rtlCol="0">
            <a:spAutoFit/>
          </a:bodyPr>
          <a:lstStyle/>
          <a:p>
            <a:pPr marL="39370" marR="5080" indent="-26670">
              <a:lnSpc>
                <a:spcPct val="130000"/>
              </a:lnSpc>
              <a:spcBef>
                <a:spcPts val="100"/>
              </a:spcBef>
            </a:pPr>
            <a:r>
              <a:rPr sz="2000" spc="-5" dirty="0">
                <a:latin typeface="Arial"/>
                <a:cs typeface="Arial"/>
              </a:rPr>
              <a:t>Application  </a:t>
            </a:r>
            <a:r>
              <a:rPr sz="2000" spc="-15" dirty="0">
                <a:latin typeface="Arial"/>
                <a:cs typeface="Arial"/>
              </a:rPr>
              <a:t>Transport</a:t>
            </a:r>
            <a:endParaRPr sz="2000" dirty="0">
              <a:latin typeface="Arial"/>
              <a:cs typeface="Arial"/>
            </a:endParaRPr>
          </a:p>
        </p:txBody>
      </p:sp>
      <p:sp>
        <p:nvSpPr>
          <p:cNvPr id="5" name="object 5"/>
          <p:cNvSpPr/>
          <p:nvPr/>
        </p:nvSpPr>
        <p:spPr>
          <a:xfrm>
            <a:off x="984583" y="4941949"/>
            <a:ext cx="9144000" cy="381001"/>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6" name="object 6"/>
          <p:cNvSpPr txBox="1"/>
          <p:nvPr/>
        </p:nvSpPr>
        <p:spPr>
          <a:xfrm>
            <a:off x="381000" y="1240593"/>
            <a:ext cx="9144000" cy="2536592"/>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Responsible </a:t>
            </a:r>
            <a:r>
              <a:rPr sz="2400" dirty="0">
                <a:latin typeface="Arial"/>
                <a:cs typeface="Arial"/>
              </a:rPr>
              <a:t>for </a:t>
            </a:r>
            <a:r>
              <a:rPr sz="2400" spc="-5" dirty="0">
                <a:latin typeface="Arial"/>
                <a:cs typeface="Arial"/>
              </a:rPr>
              <a:t>delivering </a:t>
            </a:r>
            <a:r>
              <a:rPr sz="2400" b="1" dirty="0">
                <a:latin typeface="Arial"/>
                <a:cs typeface="Arial"/>
              </a:rPr>
              <a:t>frames</a:t>
            </a:r>
            <a:r>
              <a:rPr sz="2400" dirty="0">
                <a:latin typeface="Arial"/>
                <a:cs typeface="Arial"/>
              </a:rPr>
              <a:t> </a:t>
            </a:r>
            <a:r>
              <a:rPr sz="2400" spc="-5" dirty="0">
                <a:latin typeface="Arial"/>
                <a:cs typeface="Arial"/>
              </a:rPr>
              <a:t>of  information over </a:t>
            </a:r>
            <a:r>
              <a:rPr sz="2400" dirty="0">
                <a:latin typeface="Arial"/>
                <a:cs typeface="Arial"/>
              </a:rPr>
              <a:t>a </a:t>
            </a:r>
            <a:r>
              <a:rPr sz="2400" spc="-5" dirty="0">
                <a:latin typeface="Arial"/>
                <a:cs typeface="Arial"/>
              </a:rPr>
              <a:t>single</a:t>
            </a:r>
            <a:r>
              <a:rPr sz="2400" spc="25" dirty="0">
                <a:latin typeface="Arial"/>
                <a:cs typeface="Arial"/>
              </a:rPr>
              <a:t> </a:t>
            </a:r>
            <a:r>
              <a:rPr sz="2400" spc="-5" dirty="0">
                <a:latin typeface="Arial"/>
                <a:cs typeface="Arial"/>
              </a:rPr>
              <a:t>link</a:t>
            </a:r>
            <a:endParaRPr sz="2400" dirty="0">
              <a:latin typeface="Arial"/>
              <a:cs typeface="Arial"/>
            </a:endParaRPr>
          </a:p>
          <a:p>
            <a:pPr marL="469900" marR="23495" indent="-457200">
              <a:lnSpc>
                <a:spcPct val="100000"/>
              </a:lnSpc>
              <a:spcBef>
                <a:spcPts val="600"/>
              </a:spcBef>
              <a:buClr>
                <a:srgbClr val="0000FF"/>
              </a:buClr>
              <a:buChar char="•"/>
              <a:tabLst>
                <a:tab pos="469265" algn="l"/>
                <a:tab pos="469900" algn="l"/>
              </a:tabLst>
            </a:pPr>
            <a:r>
              <a:rPr sz="2400" spc="-5" dirty="0">
                <a:latin typeface="Arial"/>
                <a:cs typeface="Arial"/>
              </a:rPr>
              <a:t>Handles transmission errors and  regulates the flow of</a:t>
            </a:r>
            <a:r>
              <a:rPr sz="2400" spc="10" dirty="0">
                <a:latin typeface="Arial"/>
                <a:cs typeface="Arial"/>
              </a:rPr>
              <a:t> </a:t>
            </a:r>
            <a:r>
              <a:rPr sz="2400" spc="-5" dirty="0">
                <a:latin typeface="Arial"/>
                <a:cs typeface="Arial"/>
              </a:rPr>
              <a:t>data</a:t>
            </a:r>
            <a:endParaRPr lang="en-US" sz="2400" spc="-5" dirty="0">
              <a:latin typeface="Arial"/>
              <a:cs typeface="Arial"/>
            </a:endParaRPr>
          </a:p>
          <a:p>
            <a:pPr marL="469900" marR="23495" indent="-457200">
              <a:lnSpc>
                <a:spcPct val="100000"/>
              </a:lnSpc>
              <a:spcBef>
                <a:spcPts val="600"/>
              </a:spcBef>
              <a:buClr>
                <a:srgbClr val="0000FF"/>
              </a:buClr>
              <a:buChar char="•"/>
              <a:tabLst>
                <a:tab pos="469265" algn="l"/>
                <a:tab pos="469900" algn="l"/>
              </a:tabLst>
            </a:pPr>
            <a:r>
              <a:rPr lang="en-IN" sz="2400" spc="-5" dirty="0">
                <a:latin typeface="Arial"/>
                <a:cs typeface="Arial"/>
              </a:rPr>
              <a:t>Provides well-defined service to network layer</a:t>
            </a:r>
          </a:p>
          <a:p>
            <a:pPr marL="469900" marR="23495" indent="-457200">
              <a:lnSpc>
                <a:spcPct val="100000"/>
              </a:lnSpc>
              <a:spcBef>
                <a:spcPts val="600"/>
              </a:spcBef>
              <a:buClr>
                <a:srgbClr val="0000FF"/>
              </a:buClr>
              <a:buChar char="•"/>
              <a:tabLst>
                <a:tab pos="469265" algn="l"/>
                <a:tab pos="469900" algn="l"/>
              </a:tabLst>
            </a:pPr>
            <a:r>
              <a:rPr lang="en-IN" sz="2400" spc="-5" dirty="0">
                <a:latin typeface="Arial"/>
                <a:cs typeface="Arial"/>
              </a:rPr>
              <a:t>Dealing with transmission errors</a:t>
            </a:r>
          </a:p>
          <a:p>
            <a:pPr marL="469900" marR="23495" indent="-457200">
              <a:lnSpc>
                <a:spcPct val="100000"/>
              </a:lnSpc>
              <a:spcBef>
                <a:spcPts val="600"/>
              </a:spcBef>
              <a:buClr>
                <a:srgbClr val="0000FF"/>
              </a:buClr>
              <a:buChar char="•"/>
              <a:tabLst>
                <a:tab pos="469265" algn="l"/>
                <a:tab pos="469900" algn="l"/>
              </a:tabLst>
            </a:pPr>
            <a:r>
              <a:rPr lang="en-IN" sz="2400" spc="-5" dirty="0">
                <a:latin typeface="Arial"/>
                <a:cs typeface="Arial"/>
              </a:rPr>
              <a:t>Regulates data between high-speed sender  and slow speed receiver</a:t>
            </a:r>
            <a:endParaRPr sz="2400" dirty="0">
              <a:latin typeface="Arial"/>
              <a:cs typeface="Arial"/>
            </a:endParaRPr>
          </a:p>
        </p:txBody>
      </p:sp>
      <p:grpSp>
        <p:nvGrpSpPr>
          <p:cNvPr id="7" name="object 7"/>
          <p:cNvGrpSpPr/>
          <p:nvPr/>
        </p:nvGrpSpPr>
        <p:grpSpPr>
          <a:xfrm>
            <a:off x="543425" y="4343400"/>
            <a:ext cx="9144000" cy="1958339"/>
            <a:chOff x="457200" y="3394709"/>
            <a:chExt cx="9144000" cy="1958339"/>
          </a:xfrm>
        </p:grpSpPr>
        <p:sp>
          <p:nvSpPr>
            <p:cNvPr id="8" name="object 8"/>
            <p:cNvSpPr/>
            <p:nvPr/>
          </p:nvSpPr>
          <p:spPr>
            <a:xfrm>
              <a:off x="7206233" y="4259579"/>
              <a:ext cx="1457325" cy="114300"/>
            </a:xfrm>
            <a:custGeom>
              <a:avLst/>
              <a:gdLst/>
              <a:ahLst/>
              <a:cxnLst/>
              <a:rect l="l" t="t" r="r" b="b"/>
              <a:pathLst>
                <a:path w="1457325" h="114300">
                  <a:moveTo>
                    <a:pt x="1456944" y="114300"/>
                  </a:moveTo>
                  <a:lnTo>
                    <a:pt x="1456944" y="0"/>
                  </a:lnTo>
                  <a:lnTo>
                    <a:pt x="0" y="0"/>
                  </a:lnTo>
                  <a:lnTo>
                    <a:pt x="0" y="114300"/>
                  </a:lnTo>
                  <a:lnTo>
                    <a:pt x="4572" y="114300"/>
                  </a:lnTo>
                  <a:lnTo>
                    <a:pt x="4572" y="9906"/>
                  </a:lnTo>
                  <a:lnTo>
                    <a:pt x="9144" y="4572"/>
                  </a:lnTo>
                  <a:lnTo>
                    <a:pt x="9144" y="9906"/>
                  </a:lnTo>
                  <a:lnTo>
                    <a:pt x="1447800" y="9906"/>
                  </a:lnTo>
                  <a:lnTo>
                    <a:pt x="1447800" y="4572"/>
                  </a:lnTo>
                  <a:lnTo>
                    <a:pt x="1452372" y="9906"/>
                  </a:lnTo>
                  <a:lnTo>
                    <a:pt x="1452372" y="114300"/>
                  </a:lnTo>
                  <a:lnTo>
                    <a:pt x="1456944" y="114300"/>
                  </a:lnTo>
                  <a:close/>
                </a:path>
                <a:path w="1457325" h="114300">
                  <a:moveTo>
                    <a:pt x="9144" y="9906"/>
                  </a:moveTo>
                  <a:lnTo>
                    <a:pt x="9144" y="4572"/>
                  </a:lnTo>
                  <a:lnTo>
                    <a:pt x="4572" y="9906"/>
                  </a:lnTo>
                  <a:lnTo>
                    <a:pt x="9144" y="9906"/>
                  </a:lnTo>
                  <a:close/>
                </a:path>
                <a:path w="1457325" h="114300">
                  <a:moveTo>
                    <a:pt x="9144" y="114300"/>
                  </a:moveTo>
                  <a:lnTo>
                    <a:pt x="9144" y="9906"/>
                  </a:lnTo>
                  <a:lnTo>
                    <a:pt x="4572" y="9906"/>
                  </a:lnTo>
                  <a:lnTo>
                    <a:pt x="4572" y="114300"/>
                  </a:lnTo>
                  <a:lnTo>
                    <a:pt x="9144" y="114300"/>
                  </a:lnTo>
                  <a:close/>
                </a:path>
                <a:path w="1457325" h="114300">
                  <a:moveTo>
                    <a:pt x="1452372" y="9906"/>
                  </a:moveTo>
                  <a:lnTo>
                    <a:pt x="1447800" y="4572"/>
                  </a:lnTo>
                  <a:lnTo>
                    <a:pt x="1447800" y="9906"/>
                  </a:lnTo>
                  <a:lnTo>
                    <a:pt x="1452372" y="9906"/>
                  </a:lnTo>
                  <a:close/>
                </a:path>
                <a:path w="1457325" h="114300">
                  <a:moveTo>
                    <a:pt x="1452372" y="114300"/>
                  </a:moveTo>
                  <a:lnTo>
                    <a:pt x="1452372" y="9906"/>
                  </a:lnTo>
                  <a:lnTo>
                    <a:pt x="1447800" y="9906"/>
                  </a:lnTo>
                  <a:lnTo>
                    <a:pt x="1447800" y="114300"/>
                  </a:lnTo>
                  <a:lnTo>
                    <a:pt x="1452372" y="114300"/>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7210806" y="3883151"/>
              <a:ext cx="1447800" cy="381000"/>
            </a:xfrm>
            <a:prstGeom prst="rect">
              <a:avLst/>
            </a:prstGeom>
          </p:spPr>
        </p:pic>
        <p:sp>
          <p:nvSpPr>
            <p:cNvPr id="10" name="object 10"/>
            <p:cNvSpPr/>
            <p:nvPr/>
          </p:nvSpPr>
          <p:spPr>
            <a:xfrm>
              <a:off x="7206234" y="3394709"/>
              <a:ext cx="1457325" cy="875030"/>
            </a:xfrm>
            <a:custGeom>
              <a:avLst/>
              <a:gdLst/>
              <a:ahLst/>
              <a:cxnLst/>
              <a:rect l="l" t="t" r="r" b="b"/>
              <a:pathLst>
                <a:path w="1457325" h="875029">
                  <a:moveTo>
                    <a:pt x="1456944" y="0"/>
                  </a:moveTo>
                  <a:lnTo>
                    <a:pt x="1447800" y="0"/>
                  </a:lnTo>
                  <a:lnTo>
                    <a:pt x="1447800" y="93726"/>
                  </a:lnTo>
                  <a:lnTo>
                    <a:pt x="1447800" y="102870"/>
                  </a:lnTo>
                  <a:lnTo>
                    <a:pt x="1447800" y="474726"/>
                  </a:lnTo>
                  <a:lnTo>
                    <a:pt x="1447800" y="493776"/>
                  </a:lnTo>
                  <a:lnTo>
                    <a:pt x="1447800" y="864870"/>
                  </a:lnTo>
                  <a:lnTo>
                    <a:pt x="9144" y="864870"/>
                  </a:lnTo>
                  <a:lnTo>
                    <a:pt x="9144" y="493776"/>
                  </a:lnTo>
                  <a:lnTo>
                    <a:pt x="1447800" y="493776"/>
                  </a:lnTo>
                  <a:lnTo>
                    <a:pt x="1447800" y="474726"/>
                  </a:lnTo>
                  <a:lnTo>
                    <a:pt x="9144" y="474726"/>
                  </a:lnTo>
                  <a:lnTo>
                    <a:pt x="9144" y="102870"/>
                  </a:lnTo>
                  <a:lnTo>
                    <a:pt x="1447800" y="102870"/>
                  </a:lnTo>
                  <a:lnTo>
                    <a:pt x="1447800" y="93726"/>
                  </a:lnTo>
                  <a:lnTo>
                    <a:pt x="9144" y="93726"/>
                  </a:lnTo>
                  <a:lnTo>
                    <a:pt x="9144" y="0"/>
                  </a:lnTo>
                  <a:lnTo>
                    <a:pt x="0" y="0"/>
                  </a:lnTo>
                  <a:lnTo>
                    <a:pt x="0" y="93726"/>
                  </a:lnTo>
                  <a:lnTo>
                    <a:pt x="0" y="102870"/>
                  </a:lnTo>
                  <a:lnTo>
                    <a:pt x="0" y="483870"/>
                  </a:lnTo>
                  <a:lnTo>
                    <a:pt x="0" y="874776"/>
                  </a:lnTo>
                  <a:lnTo>
                    <a:pt x="4572" y="874776"/>
                  </a:lnTo>
                  <a:lnTo>
                    <a:pt x="9144" y="874776"/>
                  </a:lnTo>
                  <a:lnTo>
                    <a:pt x="1447800" y="874776"/>
                  </a:lnTo>
                  <a:lnTo>
                    <a:pt x="1452372" y="874776"/>
                  </a:lnTo>
                  <a:lnTo>
                    <a:pt x="1456944" y="874776"/>
                  </a:lnTo>
                  <a:lnTo>
                    <a:pt x="1456944" y="483870"/>
                  </a:lnTo>
                  <a:lnTo>
                    <a:pt x="1456944" y="102870"/>
                  </a:lnTo>
                  <a:lnTo>
                    <a:pt x="1456944" y="93726"/>
                  </a:lnTo>
                  <a:lnTo>
                    <a:pt x="1456944" y="0"/>
                  </a:lnTo>
                  <a:close/>
                </a:path>
              </a:pathLst>
            </a:custGeom>
            <a:solidFill>
              <a:srgbClr val="000000"/>
            </a:solidFill>
          </p:spPr>
          <p:txBody>
            <a:bodyPr wrap="square" lIns="0" tIns="0" rIns="0" bIns="0" rtlCol="0"/>
            <a:lstStyle/>
            <a:p>
              <a:endParaRPr/>
            </a:p>
          </p:txBody>
        </p:sp>
        <p:sp>
          <p:nvSpPr>
            <p:cNvPr id="11" name="object 11"/>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2" name="object 12"/>
            <p:cNvSpPr/>
            <p:nvPr/>
          </p:nvSpPr>
          <p:spPr>
            <a:xfrm>
              <a:off x="7206233" y="4373879"/>
              <a:ext cx="1457325" cy="276860"/>
            </a:xfrm>
            <a:custGeom>
              <a:avLst/>
              <a:gdLst/>
              <a:ahLst/>
              <a:cxnLst/>
              <a:rect l="l" t="t" r="r" b="b"/>
              <a:pathLst>
                <a:path w="1457325" h="276860">
                  <a:moveTo>
                    <a:pt x="9144" y="266700"/>
                  </a:moveTo>
                  <a:lnTo>
                    <a:pt x="9144" y="0"/>
                  </a:lnTo>
                  <a:lnTo>
                    <a:pt x="0" y="0"/>
                  </a:lnTo>
                  <a:lnTo>
                    <a:pt x="0" y="276606"/>
                  </a:lnTo>
                  <a:lnTo>
                    <a:pt x="4572" y="276606"/>
                  </a:lnTo>
                  <a:lnTo>
                    <a:pt x="4572" y="266700"/>
                  </a:lnTo>
                  <a:lnTo>
                    <a:pt x="9144" y="266700"/>
                  </a:lnTo>
                  <a:close/>
                </a:path>
                <a:path w="1457325" h="276860">
                  <a:moveTo>
                    <a:pt x="1452372" y="266700"/>
                  </a:moveTo>
                  <a:lnTo>
                    <a:pt x="4572" y="266700"/>
                  </a:lnTo>
                  <a:lnTo>
                    <a:pt x="9144" y="271272"/>
                  </a:lnTo>
                  <a:lnTo>
                    <a:pt x="9144" y="276606"/>
                  </a:lnTo>
                  <a:lnTo>
                    <a:pt x="1447800" y="276606"/>
                  </a:lnTo>
                  <a:lnTo>
                    <a:pt x="1447800" y="271272"/>
                  </a:lnTo>
                  <a:lnTo>
                    <a:pt x="1452372" y="266700"/>
                  </a:lnTo>
                  <a:close/>
                </a:path>
                <a:path w="1457325" h="276860">
                  <a:moveTo>
                    <a:pt x="9144" y="276606"/>
                  </a:moveTo>
                  <a:lnTo>
                    <a:pt x="9144" y="271272"/>
                  </a:lnTo>
                  <a:lnTo>
                    <a:pt x="4572" y="266700"/>
                  </a:lnTo>
                  <a:lnTo>
                    <a:pt x="4572" y="276606"/>
                  </a:lnTo>
                  <a:lnTo>
                    <a:pt x="9144" y="276606"/>
                  </a:lnTo>
                  <a:close/>
                </a:path>
                <a:path w="1457325" h="276860">
                  <a:moveTo>
                    <a:pt x="1456944" y="276606"/>
                  </a:moveTo>
                  <a:lnTo>
                    <a:pt x="1456944" y="0"/>
                  </a:lnTo>
                  <a:lnTo>
                    <a:pt x="1447800" y="0"/>
                  </a:lnTo>
                  <a:lnTo>
                    <a:pt x="1447800" y="266700"/>
                  </a:lnTo>
                  <a:lnTo>
                    <a:pt x="1452372" y="266700"/>
                  </a:lnTo>
                  <a:lnTo>
                    <a:pt x="1452372" y="276606"/>
                  </a:lnTo>
                  <a:lnTo>
                    <a:pt x="1456944" y="276606"/>
                  </a:lnTo>
                  <a:close/>
                </a:path>
                <a:path w="1457325" h="276860">
                  <a:moveTo>
                    <a:pt x="1452372" y="276606"/>
                  </a:moveTo>
                  <a:lnTo>
                    <a:pt x="1452372" y="266700"/>
                  </a:lnTo>
                  <a:lnTo>
                    <a:pt x="1447800" y="271272"/>
                  </a:lnTo>
                  <a:lnTo>
                    <a:pt x="1447800" y="276606"/>
                  </a:lnTo>
                  <a:lnTo>
                    <a:pt x="1452372" y="276606"/>
                  </a:lnTo>
                  <a:close/>
                </a:path>
              </a:pathLst>
            </a:custGeom>
            <a:solidFill>
              <a:srgbClr val="000000"/>
            </a:solidFill>
          </p:spPr>
          <p:txBody>
            <a:bodyPr wrap="square" lIns="0" tIns="0" rIns="0" bIns="0" rtlCol="0"/>
            <a:lstStyle/>
            <a:p>
              <a:endParaRPr/>
            </a:p>
          </p:txBody>
        </p:sp>
      </p:grpSp>
      <p:sp>
        <p:nvSpPr>
          <p:cNvPr id="13" name="object 13"/>
          <p:cNvSpPr txBox="1"/>
          <p:nvPr/>
        </p:nvSpPr>
        <p:spPr>
          <a:xfrm>
            <a:off x="7525873" y="4422617"/>
            <a:ext cx="984250" cy="1121410"/>
          </a:xfrm>
          <a:prstGeom prst="rect">
            <a:avLst/>
          </a:prstGeom>
        </p:spPr>
        <p:txBody>
          <a:bodyPr vert="horz" wrap="square" lIns="0" tIns="12065" rIns="0" bIns="0" rtlCol="0">
            <a:spAutoFit/>
          </a:bodyPr>
          <a:lstStyle/>
          <a:p>
            <a:pPr marL="12700" marR="5080" indent="-29209" algn="ctr">
              <a:lnSpc>
                <a:spcPct val="119900"/>
              </a:lnSpc>
              <a:spcBef>
                <a:spcPts val="95"/>
              </a:spcBef>
            </a:pPr>
            <a:r>
              <a:rPr sz="2000" spc="-10" dirty="0">
                <a:latin typeface="Arial"/>
                <a:cs typeface="Arial"/>
              </a:rPr>
              <a:t>Network  Link  </a:t>
            </a:r>
            <a:r>
              <a:rPr sz="2000" spc="-5" dirty="0">
                <a:latin typeface="Arial"/>
                <a:cs typeface="Arial"/>
              </a:rPr>
              <a:t>Physical</a:t>
            </a:r>
            <a:endParaRPr sz="20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34573"/>
            <a:ext cx="9144000" cy="443711"/>
          </a:xfrm>
          <a:prstGeom prst="rect">
            <a:avLst/>
          </a:prstGeom>
        </p:spPr>
        <p:txBody>
          <a:bodyPr vert="horz" wrap="square" lIns="0" tIns="12700" rIns="0" bIns="0" rtlCol="0">
            <a:spAutoFit/>
          </a:bodyPr>
          <a:lstStyle/>
          <a:p>
            <a:pPr marL="12700">
              <a:lnSpc>
                <a:spcPct val="100000"/>
              </a:lnSpc>
              <a:spcBef>
                <a:spcPts val="100"/>
              </a:spcBef>
            </a:pPr>
            <a:r>
              <a:rPr sz="2800" dirty="0"/>
              <a:t>Error </a:t>
            </a:r>
            <a:r>
              <a:rPr sz="2800" spc="-5" dirty="0"/>
              <a:t>Detection </a:t>
            </a:r>
            <a:r>
              <a:rPr sz="2800" dirty="0"/>
              <a:t>– </a:t>
            </a:r>
            <a:r>
              <a:rPr sz="2800" spc="-5" dirty="0"/>
              <a:t>CRCs</a:t>
            </a:r>
            <a:r>
              <a:rPr sz="2800" spc="-114" dirty="0"/>
              <a:t> </a:t>
            </a:r>
            <a:r>
              <a:rPr sz="2800" dirty="0"/>
              <a:t>(1)</a:t>
            </a:r>
            <a:r>
              <a:rPr lang="en-US" sz="2800" dirty="0"/>
              <a:t> </a:t>
            </a:r>
            <a:r>
              <a:rPr lang="en-IN" sz="2800" dirty="0"/>
              <a:t>Cyclic Redundancy Checks</a:t>
            </a:r>
            <a:endParaRPr sz="2800" dirty="0"/>
          </a:p>
        </p:txBody>
      </p:sp>
      <p:grpSp>
        <p:nvGrpSpPr>
          <p:cNvPr id="3" name="object 3"/>
          <p:cNvGrpSpPr/>
          <p:nvPr/>
        </p:nvGrpSpPr>
        <p:grpSpPr>
          <a:xfrm>
            <a:off x="3305555" y="2547740"/>
            <a:ext cx="5905500" cy="3784600"/>
            <a:chOff x="3305555" y="2547740"/>
            <a:chExt cx="5905500" cy="3784600"/>
          </a:xfrm>
        </p:grpSpPr>
        <p:pic>
          <p:nvPicPr>
            <p:cNvPr id="4" name="object 4"/>
            <p:cNvPicPr/>
            <p:nvPr/>
          </p:nvPicPr>
          <p:blipFill>
            <a:blip r:embed="rId2" cstate="print"/>
            <a:stretch>
              <a:fillRect/>
            </a:stretch>
          </p:blipFill>
          <p:spPr>
            <a:xfrm>
              <a:off x="3701898" y="2547740"/>
              <a:ext cx="5342693" cy="846969"/>
            </a:xfrm>
            <a:prstGeom prst="rect">
              <a:avLst/>
            </a:prstGeom>
          </p:spPr>
        </p:pic>
        <p:pic>
          <p:nvPicPr>
            <p:cNvPr id="5" name="object 5"/>
            <p:cNvPicPr/>
            <p:nvPr/>
          </p:nvPicPr>
          <p:blipFill>
            <a:blip r:embed="rId3" cstate="print"/>
            <a:stretch>
              <a:fillRect/>
            </a:stretch>
          </p:blipFill>
          <p:spPr>
            <a:xfrm>
              <a:off x="6144005" y="3115055"/>
              <a:ext cx="675894" cy="161543"/>
            </a:xfrm>
            <a:prstGeom prst="rect">
              <a:avLst/>
            </a:prstGeom>
          </p:spPr>
        </p:pic>
        <p:pic>
          <p:nvPicPr>
            <p:cNvPr id="6" name="object 6"/>
            <p:cNvPicPr/>
            <p:nvPr/>
          </p:nvPicPr>
          <p:blipFill>
            <a:blip r:embed="rId4" cstate="print"/>
            <a:stretch>
              <a:fillRect/>
            </a:stretch>
          </p:blipFill>
          <p:spPr>
            <a:xfrm>
              <a:off x="3305555" y="3394709"/>
              <a:ext cx="5905500" cy="2937510"/>
            </a:xfrm>
            <a:prstGeom prst="rect">
              <a:avLst/>
            </a:prstGeom>
          </p:spPr>
        </p:pic>
      </p:grpSp>
      <p:sp>
        <p:nvSpPr>
          <p:cNvPr id="7" name="object 7"/>
          <p:cNvSpPr/>
          <p:nvPr/>
        </p:nvSpPr>
        <p:spPr>
          <a:xfrm>
            <a:off x="3028950" y="3147060"/>
            <a:ext cx="515620" cy="110489"/>
          </a:xfrm>
          <a:custGeom>
            <a:avLst/>
            <a:gdLst/>
            <a:ahLst/>
            <a:cxnLst/>
            <a:rect l="l" t="t" r="r" b="b"/>
            <a:pathLst>
              <a:path w="515620" h="110489">
                <a:moveTo>
                  <a:pt x="477002" y="55204"/>
                </a:moveTo>
                <a:lnTo>
                  <a:pt x="460626" y="45610"/>
                </a:lnTo>
                <a:lnTo>
                  <a:pt x="762" y="44196"/>
                </a:lnTo>
                <a:lnTo>
                  <a:pt x="0" y="63246"/>
                </a:lnTo>
                <a:lnTo>
                  <a:pt x="460698" y="64661"/>
                </a:lnTo>
                <a:lnTo>
                  <a:pt x="477002" y="55204"/>
                </a:lnTo>
                <a:close/>
              </a:path>
              <a:path w="515620" h="110489">
                <a:moveTo>
                  <a:pt x="496062" y="66511"/>
                </a:moveTo>
                <a:lnTo>
                  <a:pt x="496062" y="64770"/>
                </a:lnTo>
                <a:lnTo>
                  <a:pt x="460626" y="64702"/>
                </a:lnTo>
                <a:lnTo>
                  <a:pt x="414528" y="91440"/>
                </a:lnTo>
                <a:lnTo>
                  <a:pt x="409956" y="93726"/>
                </a:lnTo>
                <a:lnTo>
                  <a:pt x="408432" y="99822"/>
                </a:lnTo>
                <a:lnTo>
                  <a:pt x="411480" y="104394"/>
                </a:lnTo>
                <a:lnTo>
                  <a:pt x="413766" y="108966"/>
                </a:lnTo>
                <a:lnTo>
                  <a:pt x="419862" y="110490"/>
                </a:lnTo>
                <a:lnTo>
                  <a:pt x="424434" y="107442"/>
                </a:lnTo>
                <a:lnTo>
                  <a:pt x="496062" y="66511"/>
                </a:lnTo>
                <a:close/>
              </a:path>
              <a:path w="515620" h="110489">
                <a:moveTo>
                  <a:pt x="515112" y="55626"/>
                </a:moveTo>
                <a:lnTo>
                  <a:pt x="424434" y="2286"/>
                </a:lnTo>
                <a:lnTo>
                  <a:pt x="419862" y="0"/>
                </a:lnTo>
                <a:lnTo>
                  <a:pt x="414528" y="1524"/>
                </a:lnTo>
                <a:lnTo>
                  <a:pt x="411480" y="6096"/>
                </a:lnTo>
                <a:lnTo>
                  <a:pt x="409194" y="9906"/>
                </a:lnTo>
                <a:lnTo>
                  <a:pt x="410718" y="16002"/>
                </a:lnTo>
                <a:lnTo>
                  <a:pt x="415290" y="19050"/>
                </a:lnTo>
                <a:lnTo>
                  <a:pt x="460626" y="45610"/>
                </a:lnTo>
                <a:lnTo>
                  <a:pt x="496062" y="45720"/>
                </a:lnTo>
                <a:lnTo>
                  <a:pt x="496062" y="66511"/>
                </a:lnTo>
                <a:lnTo>
                  <a:pt x="515112" y="55626"/>
                </a:lnTo>
                <a:close/>
              </a:path>
              <a:path w="515620" h="110489">
                <a:moveTo>
                  <a:pt x="496062" y="64770"/>
                </a:moveTo>
                <a:lnTo>
                  <a:pt x="496062" y="45720"/>
                </a:lnTo>
                <a:lnTo>
                  <a:pt x="460626" y="45610"/>
                </a:lnTo>
                <a:lnTo>
                  <a:pt x="477002" y="55204"/>
                </a:lnTo>
                <a:lnTo>
                  <a:pt x="490728" y="47244"/>
                </a:lnTo>
                <a:lnTo>
                  <a:pt x="490728" y="64753"/>
                </a:lnTo>
                <a:lnTo>
                  <a:pt x="496062" y="64770"/>
                </a:lnTo>
                <a:close/>
              </a:path>
              <a:path w="515620" h="110489">
                <a:moveTo>
                  <a:pt x="490728" y="64753"/>
                </a:moveTo>
                <a:lnTo>
                  <a:pt x="490728" y="63246"/>
                </a:lnTo>
                <a:lnTo>
                  <a:pt x="477002" y="55204"/>
                </a:lnTo>
                <a:lnTo>
                  <a:pt x="460698" y="64661"/>
                </a:lnTo>
                <a:lnTo>
                  <a:pt x="490728" y="64753"/>
                </a:lnTo>
                <a:close/>
              </a:path>
              <a:path w="515620" h="110489">
                <a:moveTo>
                  <a:pt x="490728" y="63246"/>
                </a:moveTo>
                <a:lnTo>
                  <a:pt x="490728" y="47244"/>
                </a:lnTo>
                <a:lnTo>
                  <a:pt x="477002" y="55204"/>
                </a:lnTo>
                <a:lnTo>
                  <a:pt x="490728" y="63246"/>
                </a:lnTo>
                <a:close/>
              </a:path>
            </a:pathLst>
          </a:custGeom>
          <a:solidFill>
            <a:srgbClr val="FF2BD8"/>
          </a:solidFill>
        </p:spPr>
        <p:txBody>
          <a:bodyPr wrap="square" lIns="0" tIns="0" rIns="0" bIns="0" rtlCol="0"/>
          <a:lstStyle/>
          <a:p>
            <a:endParaRPr/>
          </a:p>
        </p:txBody>
      </p:sp>
      <p:sp>
        <p:nvSpPr>
          <p:cNvPr id="8" name="object 8"/>
          <p:cNvSpPr txBox="1"/>
          <p:nvPr/>
        </p:nvSpPr>
        <p:spPr>
          <a:xfrm>
            <a:off x="993139" y="1624838"/>
            <a:ext cx="7970520" cy="200406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Adds bits so that transmitted frame viewed as </a:t>
            </a:r>
            <a:r>
              <a:rPr sz="2400" dirty="0">
                <a:latin typeface="Arial"/>
                <a:cs typeface="Arial"/>
              </a:rPr>
              <a:t>a </a:t>
            </a:r>
            <a:r>
              <a:rPr sz="2400" spc="-5" dirty="0">
                <a:latin typeface="Arial"/>
                <a:cs typeface="Arial"/>
              </a:rPr>
              <a:t>polynomial  is evenly divisible by </a:t>
            </a:r>
            <a:r>
              <a:rPr sz="2400" dirty="0">
                <a:latin typeface="Arial"/>
                <a:cs typeface="Arial"/>
              </a:rPr>
              <a:t>a </a:t>
            </a:r>
            <a:r>
              <a:rPr sz="2400" spc="-5" dirty="0">
                <a:latin typeface="Arial"/>
                <a:cs typeface="Arial"/>
              </a:rPr>
              <a:t>generator</a:t>
            </a:r>
            <a:r>
              <a:rPr sz="2400" spc="25" dirty="0">
                <a:latin typeface="Arial"/>
                <a:cs typeface="Arial"/>
              </a:rPr>
              <a:t> </a:t>
            </a:r>
            <a:r>
              <a:rPr sz="2400" spc="-5" dirty="0">
                <a:latin typeface="Arial"/>
                <a:cs typeface="Arial"/>
              </a:rPr>
              <a:t>polynomial</a:t>
            </a:r>
            <a:endParaRPr sz="2400" dirty="0">
              <a:latin typeface="Arial"/>
              <a:cs typeface="Arial"/>
            </a:endParaRPr>
          </a:p>
          <a:p>
            <a:pPr>
              <a:lnSpc>
                <a:spcPct val="100000"/>
              </a:lnSpc>
            </a:pPr>
            <a:endParaRPr sz="2900" dirty="0">
              <a:latin typeface="Arial"/>
              <a:cs typeface="Arial"/>
            </a:endParaRPr>
          </a:p>
          <a:p>
            <a:pPr marL="422275" marR="6002655">
              <a:lnSpc>
                <a:spcPct val="100000"/>
              </a:lnSpc>
            </a:pPr>
            <a:r>
              <a:rPr sz="1800" dirty="0">
                <a:latin typeface="Arial"/>
                <a:cs typeface="Arial"/>
              </a:rPr>
              <a:t>Start </a:t>
            </a:r>
            <a:r>
              <a:rPr sz="1800" spc="-5" dirty="0">
                <a:latin typeface="Arial"/>
                <a:cs typeface="Arial"/>
              </a:rPr>
              <a:t>by</a:t>
            </a:r>
            <a:r>
              <a:rPr sz="1800" spc="-100" dirty="0">
                <a:latin typeface="Arial"/>
                <a:cs typeface="Arial"/>
              </a:rPr>
              <a:t> </a:t>
            </a:r>
            <a:r>
              <a:rPr sz="1800" spc="-5" dirty="0">
                <a:latin typeface="Arial"/>
                <a:cs typeface="Arial"/>
              </a:rPr>
              <a:t>adding  0s to frame  </a:t>
            </a:r>
            <a:r>
              <a:rPr sz="1800" dirty="0">
                <a:latin typeface="Arial"/>
                <a:cs typeface="Arial"/>
              </a:rPr>
              <a:t>and try</a:t>
            </a:r>
            <a:r>
              <a:rPr sz="1800" spc="-110" dirty="0">
                <a:latin typeface="Arial"/>
                <a:cs typeface="Arial"/>
              </a:rPr>
              <a:t> </a:t>
            </a:r>
            <a:r>
              <a:rPr sz="1800" dirty="0">
                <a:latin typeface="Arial"/>
                <a:cs typeface="Arial"/>
              </a:rPr>
              <a:t>dividing</a:t>
            </a:r>
          </a:p>
        </p:txBody>
      </p:sp>
      <p:sp>
        <p:nvSpPr>
          <p:cNvPr id="9" name="object 9"/>
          <p:cNvSpPr/>
          <p:nvPr/>
        </p:nvSpPr>
        <p:spPr>
          <a:xfrm>
            <a:off x="3127248" y="6185153"/>
            <a:ext cx="160655" cy="147320"/>
          </a:xfrm>
          <a:custGeom>
            <a:avLst/>
            <a:gdLst/>
            <a:ahLst/>
            <a:cxnLst/>
            <a:rect l="l" t="t" r="r" b="b"/>
            <a:pathLst>
              <a:path w="160654" h="147320">
                <a:moveTo>
                  <a:pt x="160104" y="147066"/>
                </a:moveTo>
                <a:lnTo>
                  <a:pt x="13716" y="0"/>
                </a:lnTo>
                <a:lnTo>
                  <a:pt x="0" y="12954"/>
                </a:lnTo>
                <a:lnTo>
                  <a:pt x="133495" y="147066"/>
                </a:lnTo>
                <a:lnTo>
                  <a:pt x="160104" y="147066"/>
                </a:lnTo>
                <a:close/>
              </a:path>
            </a:pathLst>
          </a:custGeom>
          <a:solidFill>
            <a:srgbClr val="FF2BD8"/>
          </a:solidFill>
        </p:spPr>
        <p:txBody>
          <a:bodyPr wrap="square" lIns="0" tIns="0" rIns="0" bIns="0" rtlCol="0"/>
          <a:lstStyle/>
          <a:p>
            <a:endParaRPr/>
          </a:p>
        </p:txBody>
      </p:sp>
      <p:sp>
        <p:nvSpPr>
          <p:cNvPr id="10" name="object 10"/>
          <p:cNvSpPr txBox="1"/>
          <p:nvPr/>
        </p:nvSpPr>
        <p:spPr>
          <a:xfrm>
            <a:off x="1393189" y="5551423"/>
            <a:ext cx="2332990" cy="84836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Arial"/>
                <a:cs typeface="Arial"/>
              </a:rPr>
              <a:t>Offset </a:t>
            </a:r>
            <a:r>
              <a:rPr sz="1800" spc="-5" dirty="0">
                <a:latin typeface="Arial"/>
                <a:cs typeface="Arial"/>
              </a:rPr>
              <a:t>by any reminder  </a:t>
            </a:r>
            <a:r>
              <a:rPr sz="1800" dirty="0">
                <a:latin typeface="Arial"/>
                <a:cs typeface="Arial"/>
              </a:rPr>
              <a:t>to </a:t>
            </a:r>
            <a:r>
              <a:rPr sz="1800" spc="-5" dirty="0">
                <a:latin typeface="Arial"/>
                <a:cs typeface="Arial"/>
              </a:rPr>
              <a:t>make it evenly  </a:t>
            </a:r>
            <a:r>
              <a:rPr sz="1800" dirty="0">
                <a:latin typeface="Arial"/>
                <a:cs typeface="Arial"/>
              </a:rPr>
              <a:t>divisible</a:t>
            </a:r>
            <a:endParaRPr sz="1800">
              <a:latin typeface="Arial"/>
              <a:cs typeface="Arial"/>
            </a:endParaRPr>
          </a:p>
        </p:txBody>
      </p:sp>
      <p:grpSp>
        <p:nvGrpSpPr>
          <p:cNvPr id="11" name="object 11"/>
          <p:cNvGrpSpPr/>
          <p:nvPr/>
        </p:nvGrpSpPr>
        <p:grpSpPr>
          <a:xfrm>
            <a:off x="457200" y="6331458"/>
            <a:ext cx="9144000" cy="984250"/>
            <a:chOff x="457200" y="6331458"/>
            <a:chExt cx="9144000" cy="984250"/>
          </a:xfrm>
        </p:grpSpPr>
        <p:sp>
          <p:nvSpPr>
            <p:cNvPr id="12" name="object 12"/>
            <p:cNvSpPr/>
            <p:nvPr/>
          </p:nvSpPr>
          <p:spPr>
            <a:xfrm>
              <a:off x="457200" y="6331458"/>
              <a:ext cx="9144000" cy="984250"/>
            </a:xfrm>
            <a:custGeom>
              <a:avLst/>
              <a:gdLst/>
              <a:ahLst/>
              <a:cxnLst/>
              <a:rect l="l" t="t" r="r" b="b"/>
              <a:pathLst>
                <a:path w="9144000" h="984250">
                  <a:moveTo>
                    <a:pt x="9144000" y="983742"/>
                  </a:moveTo>
                  <a:lnTo>
                    <a:pt x="9144000" y="0"/>
                  </a:lnTo>
                  <a:lnTo>
                    <a:pt x="0" y="0"/>
                  </a:lnTo>
                  <a:lnTo>
                    <a:pt x="0" y="983742"/>
                  </a:lnTo>
                  <a:lnTo>
                    <a:pt x="9144000" y="983742"/>
                  </a:lnTo>
                  <a:close/>
                </a:path>
              </a:pathLst>
            </a:custGeom>
            <a:solidFill>
              <a:srgbClr val="FFFFFF"/>
            </a:solidFill>
          </p:spPr>
          <p:txBody>
            <a:bodyPr wrap="square" lIns="0" tIns="0" rIns="0" bIns="0" rtlCol="0"/>
            <a:lstStyle/>
            <a:p>
              <a:endParaRPr/>
            </a:p>
          </p:txBody>
        </p:sp>
        <p:pic>
          <p:nvPicPr>
            <p:cNvPr id="13" name="object 13"/>
            <p:cNvPicPr/>
            <p:nvPr/>
          </p:nvPicPr>
          <p:blipFill>
            <a:blip r:embed="rId5" cstate="print"/>
            <a:stretch>
              <a:fillRect/>
            </a:stretch>
          </p:blipFill>
          <p:spPr>
            <a:xfrm>
              <a:off x="3305555" y="6332220"/>
              <a:ext cx="5905499" cy="678180"/>
            </a:xfrm>
            <a:prstGeom prst="rect">
              <a:avLst/>
            </a:prstGeom>
          </p:spPr>
        </p:pic>
        <p:pic>
          <p:nvPicPr>
            <p:cNvPr id="14" name="object 14"/>
            <p:cNvPicPr/>
            <p:nvPr/>
          </p:nvPicPr>
          <p:blipFill>
            <a:blip r:embed="rId6" cstate="print"/>
            <a:stretch>
              <a:fillRect/>
            </a:stretch>
          </p:blipFill>
          <p:spPr>
            <a:xfrm>
              <a:off x="3260743" y="6332220"/>
              <a:ext cx="216262" cy="204215"/>
            </a:xfrm>
            <a:prstGeom prst="rect">
              <a:avLst/>
            </a:prstGeom>
          </p:spPr>
        </p:pic>
        <p:pic>
          <p:nvPicPr>
            <p:cNvPr id="15" name="object 15"/>
            <p:cNvPicPr/>
            <p:nvPr/>
          </p:nvPicPr>
          <p:blipFill>
            <a:blip r:embed="rId7" cstate="print"/>
            <a:stretch>
              <a:fillRect/>
            </a:stretch>
          </p:blipFill>
          <p:spPr>
            <a:xfrm>
              <a:off x="6134100" y="6639306"/>
              <a:ext cx="676655" cy="161544"/>
            </a:xfrm>
            <a:prstGeom prst="rect">
              <a:avLst/>
            </a:prstGeom>
          </p:spPr>
        </p:pic>
        <p:pic>
          <p:nvPicPr>
            <p:cNvPr id="16" name="object 16"/>
            <p:cNvPicPr/>
            <p:nvPr/>
          </p:nvPicPr>
          <p:blipFill>
            <a:blip r:embed="rId8" cstate="print"/>
            <a:stretch>
              <a:fillRect/>
            </a:stretch>
          </p:blipFill>
          <p:spPr>
            <a:xfrm>
              <a:off x="6124955" y="6343650"/>
              <a:ext cx="675893" cy="162306"/>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300" y="728726"/>
            <a:ext cx="5511165" cy="574040"/>
          </a:xfrm>
          <a:prstGeom prst="rect">
            <a:avLst/>
          </a:prstGeom>
        </p:spPr>
        <p:txBody>
          <a:bodyPr vert="horz" wrap="square" lIns="0" tIns="12700" rIns="0" bIns="0" rtlCol="0">
            <a:spAutoFit/>
          </a:bodyPr>
          <a:lstStyle/>
          <a:p>
            <a:pPr marL="12700">
              <a:lnSpc>
                <a:spcPct val="100000"/>
              </a:lnSpc>
              <a:spcBef>
                <a:spcPts val="100"/>
              </a:spcBef>
            </a:pPr>
            <a:r>
              <a:rPr dirty="0"/>
              <a:t>Error </a:t>
            </a:r>
            <a:r>
              <a:rPr spc="-5" dirty="0"/>
              <a:t>Detection </a:t>
            </a:r>
            <a:r>
              <a:rPr dirty="0"/>
              <a:t>– </a:t>
            </a:r>
            <a:r>
              <a:rPr spc="-5" dirty="0"/>
              <a:t>CRCs</a:t>
            </a:r>
            <a:r>
              <a:rPr spc="-114" dirty="0"/>
              <a:t> </a:t>
            </a:r>
            <a:r>
              <a:rPr dirty="0"/>
              <a:t>(2)</a:t>
            </a:r>
          </a:p>
        </p:txBody>
      </p:sp>
      <p:grpSp>
        <p:nvGrpSpPr>
          <p:cNvPr id="3" name="object 3"/>
          <p:cNvGrpSpPr/>
          <p:nvPr/>
        </p:nvGrpSpPr>
        <p:grpSpPr>
          <a:xfrm>
            <a:off x="457200" y="2414777"/>
            <a:ext cx="9144000" cy="980440"/>
            <a:chOff x="457200" y="2414777"/>
            <a:chExt cx="9144000" cy="980440"/>
          </a:xfrm>
        </p:grpSpPr>
        <p:sp>
          <p:nvSpPr>
            <p:cNvPr id="4" name="object 4"/>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2167127" y="3009900"/>
              <a:ext cx="6124955" cy="304800"/>
            </a:xfrm>
            <a:prstGeom prst="rect">
              <a:avLst/>
            </a:prstGeom>
          </p:spPr>
        </p:pic>
      </p:grpSp>
      <p:sp>
        <p:nvSpPr>
          <p:cNvPr id="6" name="object 6"/>
          <p:cNvSpPr txBox="1"/>
          <p:nvPr/>
        </p:nvSpPr>
        <p:spPr>
          <a:xfrm>
            <a:off x="1450339" y="2016506"/>
            <a:ext cx="5901055" cy="3564254"/>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Based on standard</a:t>
            </a:r>
            <a:r>
              <a:rPr sz="2400" spc="30" dirty="0">
                <a:latin typeface="Arial"/>
                <a:cs typeface="Arial"/>
              </a:rPr>
              <a:t> </a:t>
            </a:r>
            <a:r>
              <a:rPr sz="2400" spc="-5" dirty="0">
                <a:latin typeface="Arial"/>
                <a:cs typeface="Arial"/>
              </a:rPr>
              <a:t>polynomials: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 Ethernet 32-bit CRC is defined</a:t>
            </a:r>
            <a:r>
              <a:rPr sz="2400" spc="-10" dirty="0">
                <a:latin typeface="Arial"/>
                <a:cs typeface="Arial"/>
              </a:rPr>
              <a:t> </a:t>
            </a:r>
            <a:r>
              <a:rPr sz="2400" spc="-5" dirty="0">
                <a:latin typeface="Arial"/>
                <a:cs typeface="Arial"/>
              </a:rPr>
              <a:t>by:</a:t>
            </a:r>
            <a:endParaRPr sz="2400">
              <a:latin typeface="Arial"/>
              <a:cs typeface="Arial"/>
            </a:endParaRPr>
          </a:p>
          <a:p>
            <a:pPr marL="12700" marR="5080">
              <a:lnSpc>
                <a:spcPts val="6980"/>
              </a:lnSpc>
              <a:spcBef>
                <a:spcPts val="894"/>
              </a:spcBef>
              <a:buClr>
                <a:srgbClr val="0000FF"/>
              </a:buClr>
              <a:buChar char="•"/>
              <a:tabLst>
                <a:tab pos="469265" algn="l"/>
                <a:tab pos="469900" algn="l"/>
              </a:tabLst>
            </a:pPr>
            <a:r>
              <a:rPr sz="2400" spc="-5" dirty="0">
                <a:latin typeface="Arial"/>
                <a:cs typeface="Arial"/>
              </a:rPr>
              <a:t>Computed with simple shift/XOR circuits  Stronger detection than</a:t>
            </a:r>
            <a:r>
              <a:rPr sz="2400" spc="20" dirty="0">
                <a:latin typeface="Arial"/>
                <a:cs typeface="Arial"/>
              </a:rPr>
              <a:t> </a:t>
            </a:r>
            <a:r>
              <a:rPr sz="2400" spc="-5" dirty="0">
                <a:latin typeface="Arial"/>
                <a:cs typeface="Arial"/>
              </a:rPr>
              <a:t>checksums:</a:t>
            </a:r>
            <a:endParaRPr sz="2400">
              <a:latin typeface="Arial"/>
              <a:cs typeface="Arial"/>
            </a:endParaRPr>
          </a:p>
          <a:p>
            <a:pPr marL="469900" indent="-457200">
              <a:lnSpc>
                <a:spcPts val="2570"/>
              </a:lnSpc>
              <a:buClr>
                <a:srgbClr val="0000FF"/>
              </a:buClr>
              <a:buChar char="•"/>
              <a:tabLst>
                <a:tab pos="469265" algn="l"/>
                <a:tab pos="469900" algn="l"/>
              </a:tabLst>
            </a:pPr>
            <a:r>
              <a:rPr sz="2400" spc="-5" dirty="0">
                <a:latin typeface="Arial"/>
                <a:cs typeface="Arial"/>
              </a:rPr>
              <a:t>E.g., can detect all double bit</a:t>
            </a:r>
            <a:r>
              <a:rPr sz="2400" spc="-10" dirty="0">
                <a:latin typeface="Arial"/>
                <a:cs typeface="Arial"/>
              </a:rPr>
              <a:t> </a:t>
            </a:r>
            <a:r>
              <a:rPr sz="2400" spc="-5" dirty="0">
                <a:latin typeface="Arial"/>
                <a:cs typeface="Arial"/>
              </a:rPr>
              <a:t>errors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Not </a:t>
            </a:r>
            <a:r>
              <a:rPr sz="2400" dirty="0">
                <a:latin typeface="Arial"/>
                <a:cs typeface="Arial"/>
              </a:rPr>
              <a:t>vulnerable </a:t>
            </a:r>
            <a:r>
              <a:rPr sz="2400" spc="-5" dirty="0">
                <a:latin typeface="Arial"/>
                <a:cs typeface="Arial"/>
              </a:rPr>
              <a:t>to systematic</a:t>
            </a:r>
            <a:r>
              <a:rPr sz="2400" spc="-20" dirty="0">
                <a:latin typeface="Arial"/>
                <a:cs typeface="Arial"/>
              </a:rPr>
              <a:t> </a:t>
            </a:r>
            <a:r>
              <a:rPr sz="2400" spc="-5" dirty="0">
                <a:latin typeface="Arial"/>
                <a:cs typeface="Arial"/>
              </a:rPr>
              <a:t>errors</a:t>
            </a:r>
            <a:endParaRPr sz="24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15338" y="728726"/>
            <a:ext cx="6426200" cy="574040"/>
          </a:xfrm>
          <a:prstGeom prst="rect">
            <a:avLst/>
          </a:prstGeom>
        </p:spPr>
        <p:txBody>
          <a:bodyPr vert="horz" wrap="square" lIns="0" tIns="12700" rIns="0" bIns="0" rtlCol="0">
            <a:spAutoFit/>
          </a:bodyPr>
          <a:lstStyle/>
          <a:p>
            <a:pPr marL="12700">
              <a:lnSpc>
                <a:spcPct val="100000"/>
              </a:lnSpc>
              <a:spcBef>
                <a:spcPts val="100"/>
              </a:spcBef>
            </a:pPr>
            <a:r>
              <a:rPr dirty="0"/>
              <a:t>Elementary </a:t>
            </a:r>
            <a:r>
              <a:rPr spc="-5" dirty="0"/>
              <a:t>Data Link</a:t>
            </a:r>
            <a:r>
              <a:rPr spc="-130" dirty="0"/>
              <a:t> </a:t>
            </a:r>
            <a:r>
              <a:rPr dirty="0"/>
              <a:t>Protocols</a:t>
            </a:r>
          </a:p>
        </p:txBody>
      </p:sp>
      <p:sp>
        <p:nvSpPr>
          <p:cNvPr id="3" name="object 3"/>
          <p:cNvSpPr txBox="1"/>
          <p:nvPr/>
        </p:nvSpPr>
        <p:spPr>
          <a:xfrm>
            <a:off x="1592453" y="2080929"/>
            <a:ext cx="6871970" cy="1793239"/>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Link layer environment</a:t>
            </a:r>
            <a:r>
              <a:rPr sz="2400" spc="3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Utopian Simplex Protocol</a:t>
            </a:r>
            <a:r>
              <a:rPr sz="2400" spc="3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Stop-and-Wait Protocol for Error-free channel</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Stop-and-Wait Protocol for Noisy channel</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4645" y="728726"/>
            <a:ext cx="5304155" cy="574040"/>
          </a:xfrm>
          <a:prstGeom prst="rect">
            <a:avLst/>
          </a:prstGeom>
        </p:spPr>
        <p:txBody>
          <a:bodyPr vert="horz" wrap="square" lIns="0" tIns="12700" rIns="0" bIns="0" rtlCol="0">
            <a:spAutoFit/>
          </a:bodyPr>
          <a:lstStyle/>
          <a:p>
            <a:pPr marL="12700">
              <a:lnSpc>
                <a:spcPct val="100000"/>
              </a:lnSpc>
              <a:spcBef>
                <a:spcPts val="100"/>
              </a:spcBef>
            </a:pPr>
            <a:r>
              <a:rPr spc="-5" dirty="0"/>
              <a:t>Link layer environment</a:t>
            </a:r>
            <a:r>
              <a:rPr spc="-12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762000" y="1673774"/>
            <a:ext cx="8381999" cy="751488"/>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Commonly implemented as NICs</a:t>
            </a:r>
            <a:r>
              <a:rPr lang="en-US" sz="2400" spc="-5" dirty="0">
                <a:latin typeface="Arial"/>
                <a:cs typeface="Arial"/>
              </a:rPr>
              <a:t> (Network Interface Cards)</a:t>
            </a:r>
            <a:r>
              <a:rPr sz="2400" spc="-5" dirty="0">
                <a:latin typeface="Arial"/>
                <a:cs typeface="Arial"/>
              </a:rPr>
              <a:t> and OS drivers;  network layer (IP) is often OS</a:t>
            </a:r>
            <a:r>
              <a:rPr sz="2400" spc="-20" dirty="0">
                <a:latin typeface="Arial"/>
                <a:cs typeface="Arial"/>
              </a:rPr>
              <a:t> </a:t>
            </a:r>
            <a:r>
              <a:rPr sz="2400" spc="-5" dirty="0">
                <a:latin typeface="Arial"/>
                <a:cs typeface="Arial"/>
              </a:rPr>
              <a:t>software</a:t>
            </a:r>
            <a:endParaRPr sz="2400" dirty="0">
              <a:latin typeface="Arial"/>
              <a:cs typeface="Arial"/>
            </a:endParaRPr>
          </a:p>
        </p:txBody>
      </p:sp>
      <p:grpSp>
        <p:nvGrpSpPr>
          <p:cNvPr id="5" name="object 5"/>
          <p:cNvGrpSpPr/>
          <p:nvPr/>
        </p:nvGrpSpPr>
        <p:grpSpPr>
          <a:xfrm>
            <a:off x="1805177" y="2981705"/>
            <a:ext cx="6468110" cy="3471545"/>
            <a:chOff x="1805177" y="2981705"/>
            <a:chExt cx="6468110" cy="3471545"/>
          </a:xfrm>
        </p:grpSpPr>
        <p:pic>
          <p:nvPicPr>
            <p:cNvPr id="6" name="object 6"/>
            <p:cNvPicPr/>
            <p:nvPr/>
          </p:nvPicPr>
          <p:blipFill>
            <a:blip r:embed="rId2" cstate="print"/>
            <a:stretch>
              <a:fillRect/>
            </a:stretch>
          </p:blipFill>
          <p:spPr>
            <a:xfrm>
              <a:off x="1805177" y="2981705"/>
              <a:ext cx="6467855" cy="2371343"/>
            </a:xfrm>
            <a:prstGeom prst="rect">
              <a:avLst/>
            </a:prstGeom>
          </p:spPr>
        </p:pic>
        <p:pic>
          <p:nvPicPr>
            <p:cNvPr id="7" name="object 7"/>
            <p:cNvPicPr/>
            <p:nvPr/>
          </p:nvPicPr>
          <p:blipFill>
            <a:blip r:embed="rId3" cstate="print"/>
            <a:stretch>
              <a:fillRect/>
            </a:stretch>
          </p:blipFill>
          <p:spPr>
            <a:xfrm>
              <a:off x="2924555" y="4715255"/>
              <a:ext cx="1018793" cy="457200"/>
            </a:xfrm>
            <a:prstGeom prst="rect">
              <a:avLst/>
            </a:prstGeom>
          </p:spPr>
        </p:pic>
        <p:pic>
          <p:nvPicPr>
            <p:cNvPr id="8" name="object 8"/>
            <p:cNvPicPr/>
            <p:nvPr/>
          </p:nvPicPr>
          <p:blipFill>
            <a:blip r:embed="rId4" cstate="print"/>
            <a:stretch>
              <a:fillRect/>
            </a:stretch>
          </p:blipFill>
          <p:spPr>
            <a:xfrm>
              <a:off x="3048000" y="5172455"/>
              <a:ext cx="790955" cy="180594"/>
            </a:xfrm>
            <a:prstGeom prst="rect">
              <a:avLst/>
            </a:prstGeom>
          </p:spPr>
        </p:pic>
        <p:pic>
          <p:nvPicPr>
            <p:cNvPr id="9" name="object 9"/>
            <p:cNvPicPr/>
            <p:nvPr/>
          </p:nvPicPr>
          <p:blipFill>
            <a:blip r:embed="rId5" cstate="print"/>
            <a:stretch>
              <a:fillRect/>
            </a:stretch>
          </p:blipFill>
          <p:spPr>
            <a:xfrm>
              <a:off x="3024449" y="5353050"/>
              <a:ext cx="5086649" cy="979170"/>
            </a:xfrm>
            <a:prstGeom prst="rect">
              <a:avLst/>
            </a:prstGeom>
          </p:spPr>
        </p:pic>
        <p:pic>
          <p:nvPicPr>
            <p:cNvPr id="10" name="object 10"/>
            <p:cNvPicPr/>
            <p:nvPr/>
          </p:nvPicPr>
          <p:blipFill>
            <a:blip r:embed="rId6" cstate="print"/>
            <a:stretch>
              <a:fillRect/>
            </a:stretch>
          </p:blipFill>
          <p:spPr>
            <a:xfrm>
              <a:off x="3048000" y="5353050"/>
              <a:ext cx="790955" cy="276606"/>
            </a:xfrm>
            <a:prstGeom prst="rect">
              <a:avLst/>
            </a:prstGeom>
          </p:spPr>
        </p:pic>
        <p:pic>
          <p:nvPicPr>
            <p:cNvPr id="11" name="object 11"/>
            <p:cNvPicPr/>
            <p:nvPr/>
          </p:nvPicPr>
          <p:blipFill>
            <a:blip r:embed="rId7" cstate="print"/>
            <a:stretch>
              <a:fillRect/>
            </a:stretch>
          </p:blipFill>
          <p:spPr>
            <a:xfrm>
              <a:off x="3853173" y="6332220"/>
              <a:ext cx="4257925" cy="120579"/>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4645" y="728726"/>
            <a:ext cx="5304155" cy="574040"/>
          </a:xfrm>
          <a:prstGeom prst="rect">
            <a:avLst/>
          </a:prstGeom>
        </p:spPr>
        <p:txBody>
          <a:bodyPr vert="horz" wrap="square" lIns="0" tIns="12700" rIns="0" bIns="0" rtlCol="0">
            <a:spAutoFit/>
          </a:bodyPr>
          <a:lstStyle/>
          <a:p>
            <a:pPr marL="12700">
              <a:lnSpc>
                <a:spcPct val="100000"/>
              </a:lnSpc>
              <a:spcBef>
                <a:spcPts val="100"/>
              </a:spcBef>
            </a:pPr>
            <a:r>
              <a:rPr spc="-5" dirty="0"/>
              <a:t>Link layer environment</a:t>
            </a:r>
            <a:r>
              <a:rPr spc="-120" dirty="0"/>
              <a:t> </a:t>
            </a:r>
            <a:r>
              <a:rPr dirty="0"/>
              <a:t>(2)</a:t>
            </a:r>
          </a:p>
        </p:txBody>
      </p:sp>
      <p:sp>
        <p:nvSpPr>
          <p:cNvPr id="3" name="object 3"/>
          <p:cNvSpPr txBox="1"/>
          <p:nvPr/>
        </p:nvSpPr>
        <p:spPr>
          <a:xfrm>
            <a:off x="993139" y="1557782"/>
            <a:ext cx="7599045" cy="891540"/>
          </a:xfrm>
          <a:prstGeom prst="rect">
            <a:avLst/>
          </a:prstGeom>
        </p:spPr>
        <p:txBody>
          <a:bodyPr vert="horz" wrap="square" lIns="0" tIns="79375" rIns="0" bIns="0" rtlCol="0">
            <a:spAutoFit/>
          </a:bodyPr>
          <a:lstStyle/>
          <a:p>
            <a:pPr marL="12700">
              <a:lnSpc>
                <a:spcPct val="100000"/>
              </a:lnSpc>
              <a:spcBef>
                <a:spcPts val="625"/>
              </a:spcBef>
            </a:pPr>
            <a:r>
              <a:rPr sz="2400" spc="-5" dirty="0">
                <a:latin typeface="Arial"/>
                <a:cs typeface="Arial"/>
              </a:rPr>
              <a:t>Link layer protocol implementations use library</a:t>
            </a:r>
            <a:r>
              <a:rPr sz="2400" spc="15" dirty="0">
                <a:latin typeface="Arial"/>
                <a:cs typeface="Arial"/>
              </a:rPr>
              <a:t> </a:t>
            </a:r>
            <a:r>
              <a:rPr sz="2400" spc="-5" dirty="0">
                <a:latin typeface="Arial"/>
                <a:cs typeface="Arial"/>
              </a:rPr>
              <a:t>functions</a:t>
            </a:r>
            <a:endParaRPr sz="2400">
              <a:latin typeface="Arial"/>
              <a:cs typeface="Arial"/>
            </a:endParaRPr>
          </a:p>
          <a:p>
            <a:pPr marL="469900" indent="-457200">
              <a:lnSpc>
                <a:spcPct val="100000"/>
              </a:lnSpc>
              <a:spcBef>
                <a:spcPts val="530"/>
              </a:spcBef>
              <a:buClr>
                <a:srgbClr val="0000FF"/>
              </a:buClr>
              <a:buChar char="•"/>
              <a:tabLst>
                <a:tab pos="469265" algn="l"/>
                <a:tab pos="469900" algn="l"/>
              </a:tabLst>
            </a:pPr>
            <a:r>
              <a:rPr sz="2400" spc="-5" dirty="0">
                <a:latin typeface="Arial"/>
                <a:cs typeface="Arial"/>
              </a:rPr>
              <a:t>See code (</a:t>
            </a:r>
            <a:r>
              <a:rPr sz="2000" spc="-5" dirty="0">
                <a:latin typeface="Courier New"/>
                <a:cs typeface="Courier New"/>
              </a:rPr>
              <a:t>protocol.h</a:t>
            </a:r>
            <a:r>
              <a:rPr sz="2400" spc="-5" dirty="0">
                <a:latin typeface="Arial"/>
                <a:cs typeface="Arial"/>
              </a:rPr>
              <a:t>) for more</a:t>
            </a:r>
            <a:r>
              <a:rPr sz="2400" spc="15" dirty="0">
                <a:latin typeface="Arial"/>
                <a:cs typeface="Arial"/>
              </a:rPr>
              <a:t> </a:t>
            </a:r>
            <a:r>
              <a:rPr sz="2400" spc="-5" dirty="0">
                <a:latin typeface="Arial"/>
                <a:cs typeface="Arial"/>
              </a:rPr>
              <a:t>details</a:t>
            </a:r>
            <a:endParaRPr sz="2400">
              <a:latin typeface="Arial"/>
              <a:cs typeface="Arial"/>
            </a:endParaRPr>
          </a:p>
        </p:txBody>
      </p:sp>
      <p:sp>
        <p:nvSpPr>
          <p:cNvPr id="4" name="object 4"/>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aphicFrame>
        <p:nvGraphicFramePr>
          <p:cNvPr id="5" name="object 5"/>
          <p:cNvGraphicFramePr>
            <a:graphicFrameLocks noGrp="1"/>
          </p:cNvGraphicFramePr>
          <p:nvPr/>
        </p:nvGraphicFramePr>
        <p:xfrm>
          <a:off x="994410" y="2868929"/>
          <a:ext cx="8202295" cy="3474719"/>
        </p:xfrm>
        <a:graphic>
          <a:graphicData uri="http://schemas.openxmlformats.org/drawingml/2006/table">
            <a:tbl>
              <a:tblPr firstRow="1" bandRow="1">
                <a:tableStyleId>{2D5ABB26-0587-4C30-8999-92F81FD0307C}</a:tableStyleId>
              </a:tblPr>
              <a:tblGrid>
                <a:gridCol w="1049020">
                  <a:extLst>
                    <a:ext uri="{9D8B030D-6E8A-4147-A177-3AD203B41FA5}">
                      <a16:colId xmlns:a16="http://schemas.microsoft.com/office/drawing/2014/main" val="20000"/>
                    </a:ext>
                  </a:extLst>
                </a:gridCol>
                <a:gridCol w="3103880">
                  <a:extLst>
                    <a:ext uri="{9D8B030D-6E8A-4147-A177-3AD203B41FA5}">
                      <a16:colId xmlns:a16="http://schemas.microsoft.com/office/drawing/2014/main" val="20001"/>
                    </a:ext>
                  </a:extLst>
                </a:gridCol>
                <a:gridCol w="4049395">
                  <a:extLst>
                    <a:ext uri="{9D8B030D-6E8A-4147-A177-3AD203B41FA5}">
                      <a16:colId xmlns:a16="http://schemas.microsoft.com/office/drawing/2014/main" val="20002"/>
                    </a:ext>
                  </a:extLst>
                </a:gridCol>
              </a:tblGrid>
              <a:tr h="381000">
                <a:tc>
                  <a:txBody>
                    <a:bodyPr/>
                    <a:lstStyle/>
                    <a:p>
                      <a:pPr marL="90805">
                        <a:lnSpc>
                          <a:spcPct val="100000"/>
                        </a:lnSpc>
                        <a:spcBef>
                          <a:spcPts val="315"/>
                        </a:spcBef>
                      </a:pPr>
                      <a:r>
                        <a:rPr sz="1600" b="1" spc="-5" dirty="0">
                          <a:latin typeface="Arial"/>
                          <a:cs typeface="Arial"/>
                        </a:rPr>
                        <a:t>Group</a:t>
                      </a:r>
                      <a:endParaRPr sz="1600">
                        <a:latin typeface="Arial"/>
                        <a:cs typeface="Arial"/>
                      </a:endParaRPr>
                    </a:p>
                  </a:txBody>
                  <a:tcPr marL="0" marR="0" marT="40005" marB="0">
                    <a:lnL w="19050">
                      <a:solidFill>
                        <a:srgbClr val="7F7F7F"/>
                      </a:solidFill>
                      <a:prstDash val="solid"/>
                    </a:lnL>
                    <a:lnR w="28575">
                      <a:solidFill>
                        <a:srgbClr val="7F7F7F"/>
                      </a:solidFill>
                      <a:prstDash val="solid"/>
                    </a:lnR>
                    <a:lnT w="19050">
                      <a:solidFill>
                        <a:srgbClr val="7F7F7F"/>
                      </a:solidFill>
                      <a:prstDash val="solid"/>
                    </a:lnT>
                    <a:lnB w="19050">
                      <a:solidFill>
                        <a:srgbClr val="7F7F7F"/>
                      </a:solidFill>
                      <a:prstDash val="solid"/>
                    </a:lnB>
                  </a:tcPr>
                </a:tc>
                <a:tc>
                  <a:txBody>
                    <a:bodyPr/>
                    <a:lstStyle/>
                    <a:p>
                      <a:pPr marL="90170">
                        <a:lnSpc>
                          <a:spcPct val="100000"/>
                        </a:lnSpc>
                        <a:spcBef>
                          <a:spcPts val="315"/>
                        </a:spcBef>
                      </a:pPr>
                      <a:r>
                        <a:rPr sz="1600" b="1" spc="-5" dirty="0">
                          <a:latin typeface="Arial"/>
                          <a:cs typeface="Arial"/>
                        </a:rPr>
                        <a:t>Library</a:t>
                      </a:r>
                      <a:r>
                        <a:rPr sz="1600" b="1" spc="-10" dirty="0">
                          <a:latin typeface="Arial"/>
                          <a:cs typeface="Arial"/>
                        </a:rPr>
                        <a:t> </a:t>
                      </a:r>
                      <a:r>
                        <a:rPr sz="1600" b="1" spc="-5" dirty="0">
                          <a:latin typeface="Arial"/>
                          <a:cs typeface="Arial"/>
                        </a:rPr>
                        <a:t>Function</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a:lnSpc>
                          <a:spcPct val="100000"/>
                        </a:lnSpc>
                        <a:spcBef>
                          <a:spcPts val="315"/>
                        </a:spcBef>
                      </a:pPr>
                      <a:r>
                        <a:rPr sz="1600" b="1" spc="-5" dirty="0">
                          <a:latin typeface="Arial"/>
                          <a:cs typeface="Arial"/>
                        </a:rPr>
                        <a:t>Description</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0"/>
                  </a:ext>
                </a:extLst>
              </a:tr>
              <a:tr h="1112519">
                <a:tc>
                  <a:txBody>
                    <a:bodyPr/>
                    <a:lstStyle/>
                    <a:p>
                      <a:pPr>
                        <a:lnSpc>
                          <a:spcPct val="100000"/>
                        </a:lnSpc>
                        <a:spcBef>
                          <a:spcPts val="50"/>
                        </a:spcBef>
                      </a:pPr>
                      <a:endParaRPr sz="1900">
                        <a:latin typeface="Times New Roman"/>
                        <a:cs typeface="Times New Roman"/>
                      </a:endParaRPr>
                    </a:p>
                    <a:p>
                      <a:pPr marL="90805" marR="205104">
                        <a:lnSpc>
                          <a:spcPct val="100000"/>
                        </a:lnSpc>
                      </a:pPr>
                      <a:r>
                        <a:rPr sz="1600" spc="-5" dirty="0">
                          <a:latin typeface="Arial"/>
                          <a:cs typeface="Arial"/>
                        </a:rPr>
                        <a:t>Network  layer</a:t>
                      </a:r>
                      <a:endParaRPr sz="1600">
                        <a:latin typeface="Arial"/>
                        <a:cs typeface="Arial"/>
                      </a:endParaRPr>
                    </a:p>
                  </a:txBody>
                  <a:tcPr marL="0" marR="0" marT="6350" marB="0">
                    <a:lnL w="19050">
                      <a:solidFill>
                        <a:srgbClr val="7F7F7F"/>
                      </a:solidFill>
                      <a:prstDash val="solid"/>
                    </a:lnL>
                    <a:lnR w="28575">
                      <a:solidFill>
                        <a:srgbClr val="7F7F7F"/>
                      </a:solidFill>
                      <a:prstDash val="solid"/>
                    </a:lnR>
                    <a:lnT w="19050">
                      <a:solidFill>
                        <a:srgbClr val="7F7F7F"/>
                      </a:solidFill>
                      <a:prstDash val="solid"/>
                    </a:lnT>
                    <a:lnB w="19050">
                      <a:solidFill>
                        <a:srgbClr val="7F7F7F"/>
                      </a:solidFill>
                      <a:prstDash val="solid"/>
                    </a:lnB>
                  </a:tcPr>
                </a:tc>
                <a:tc>
                  <a:txBody>
                    <a:bodyPr/>
                    <a:lstStyle/>
                    <a:p>
                      <a:pPr marL="90805" marR="351790">
                        <a:lnSpc>
                          <a:spcPct val="100000"/>
                        </a:lnSpc>
                        <a:spcBef>
                          <a:spcPts val="315"/>
                        </a:spcBef>
                      </a:pPr>
                      <a:r>
                        <a:rPr sz="1600" spc="-5" dirty="0">
                          <a:latin typeface="Arial"/>
                          <a:cs typeface="Arial"/>
                        </a:rPr>
                        <a:t>from_network_layer(&amp;packet)  to_network_layer(&amp;packet)  enable_network_layer()  disable_network_layer()</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marR="180340">
                        <a:lnSpc>
                          <a:spcPct val="100000"/>
                        </a:lnSpc>
                        <a:spcBef>
                          <a:spcPts val="315"/>
                        </a:spcBef>
                      </a:pPr>
                      <a:r>
                        <a:rPr sz="1600" spc="-50" dirty="0">
                          <a:latin typeface="Arial"/>
                          <a:cs typeface="Arial"/>
                        </a:rPr>
                        <a:t>Take </a:t>
                      </a:r>
                      <a:r>
                        <a:rPr sz="1600" dirty="0">
                          <a:latin typeface="Arial"/>
                          <a:cs typeface="Arial"/>
                        </a:rPr>
                        <a:t>a </a:t>
                      </a:r>
                      <a:r>
                        <a:rPr sz="1600" spc="-5" dirty="0">
                          <a:latin typeface="Arial"/>
                          <a:cs typeface="Arial"/>
                        </a:rPr>
                        <a:t>packet from network layer to send  Deliver </a:t>
                      </a:r>
                      <a:r>
                        <a:rPr sz="1600" dirty="0">
                          <a:latin typeface="Arial"/>
                          <a:cs typeface="Arial"/>
                        </a:rPr>
                        <a:t>a </a:t>
                      </a:r>
                      <a:r>
                        <a:rPr sz="1600" spc="-5" dirty="0">
                          <a:latin typeface="Arial"/>
                          <a:cs typeface="Arial"/>
                        </a:rPr>
                        <a:t>received packet to network layer  Let network cause “ready”</a:t>
                      </a:r>
                      <a:r>
                        <a:rPr sz="1600" dirty="0">
                          <a:latin typeface="Arial"/>
                          <a:cs typeface="Arial"/>
                        </a:rPr>
                        <a:t> </a:t>
                      </a:r>
                      <a:r>
                        <a:rPr sz="1600" spc="-5" dirty="0">
                          <a:latin typeface="Arial"/>
                          <a:cs typeface="Arial"/>
                        </a:rPr>
                        <a:t>events</a:t>
                      </a:r>
                      <a:endParaRPr sz="1600">
                        <a:latin typeface="Arial"/>
                        <a:cs typeface="Arial"/>
                      </a:endParaRPr>
                    </a:p>
                    <a:p>
                      <a:pPr marL="90805">
                        <a:lnSpc>
                          <a:spcPct val="100000"/>
                        </a:lnSpc>
                      </a:pPr>
                      <a:r>
                        <a:rPr sz="1600" spc="-5" dirty="0">
                          <a:latin typeface="Arial"/>
                          <a:cs typeface="Arial"/>
                        </a:rPr>
                        <a:t>Prevent network “ready”</a:t>
                      </a:r>
                      <a:r>
                        <a:rPr sz="1600" dirty="0">
                          <a:latin typeface="Arial"/>
                          <a:cs typeface="Arial"/>
                        </a:rPr>
                        <a:t> </a:t>
                      </a:r>
                      <a:r>
                        <a:rPr sz="1600" spc="-5" dirty="0">
                          <a:latin typeface="Arial"/>
                          <a:cs typeface="Arial"/>
                        </a:rPr>
                        <a:t>events</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1"/>
                  </a:ext>
                </a:extLst>
              </a:tr>
              <a:tr h="624840">
                <a:tc>
                  <a:txBody>
                    <a:bodyPr/>
                    <a:lstStyle/>
                    <a:p>
                      <a:pPr marL="90805" marR="193675">
                        <a:lnSpc>
                          <a:spcPct val="100000"/>
                        </a:lnSpc>
                        <a:spcBef>
                          <a:spcPts val="315"/>
                        </a:spcBef>
                      </a:pPr>
                      <a:r>
                        <a:rPr sz="1600" spc="-5" dirty="0">
                          <a:latin typeface="Arial"/>
                          <a:cs typeface="Arial"/>
                        </a:rPr>
                        <a:t>Physical  layer</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marR="407670">
                        <a:lnSpc>
                          <a:spcPct val="100000"/>
                        </a:lnSpc>
                        <a:spcBef>
                          <a:spcPts val="315"/>
                        </a:spcBef>
                      </a:pPr>
                      <a:r>
                        <a:rPr sz="1600" spc="-5" dirty="0">
                          <a:latin typeface="Arial"/>
                          <a:cs typeface="Arial"/>
                        </a:rPr>
                        <a:t>from_physical_layer(&amp;frame)  to_physical_layer(&amp;frame)</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marR="143510">
                        <a:lnSpc>
                          <a:spcPct val="100000"/>
                        </a:lnSpc>
                        <a:spcBef>
                          <a:spcPts val="315"/>
                        </a:spcBef>
                      </a:pPr>
                      <a:r>
                        <a:rPr sz="1600" spc="-5" dirty="0">
                          <a:latin typeface="Arial"/>
                          <a:cs typeface="Arial"/>
                        </a:rPr>
                        <a:t>Get an incoming frame from physical layer  Pass an outgoing frame to physical</a:t>
                      </a:r>
                      <a:r>
                        <a:rPr sz="1600" spc="-20" dirty="0">
                          <a:latin typeface="Arial"/>
                          <a:cs typeface="Arial"/>
                        </a:rPr>
                        <a:t> </a:t>
                      </a:r>
                      <a:r>
                        <a:rPr sz="1600" spc="-5" dirty="0">
                          <a:latin typeface="Arial"/>
                          <a:cs typeface="Arial"/>
                        </a:rPr>
                        <a:t>layer</a:t>
                      </a:r>
                      <a:endParaRPr sz="1600">
                        <a:latin typeface="Arial"/>
                        <a:cs typeface="Arial"/>
                      </a:endParaRPr>
                    </a:p>
                  </a:txBody>
                  <a:tcPr marL="0" marR="0" marT="40005"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1356360">
                <a:tc>
                  <a:txBody>
                    <a:bodyPr/>
                    <a:lstStyle/>
                    <a:p>
                      <a:pPr>
                        <a:lnSpc>
                          <a:spcPct val="100000"/>
                        </a:lnSpc>
                      </a:pPr>
                      <a:endParaRPr sz="1800">
                        <a:latin typeface="Times New Roman"/>
                        <a:cs typeface="Times New Roman"/>
                      </a:endParaRPr>
                    </a:p>
                    <a:p>
                      <a:pPr marL="90805" marR="137160">
                        <a:lnSpc>
                          <a:spcPct val="100000"/>
                        </a:lnSpc>
                        <a:spcBef>
                          <a:spcPts val="1125"/>
                        </a:spcBef>
                      </a:pPr>
                      <a:r>
                        <a:rPr sz="1600" spc="-5" dirty="0">
                          <a:latin typeface="Arial"/>
                          <a:cs typeface="Arial"/>
                        </a:rPr>
                        <a:t>Events</a:t>
                      </a:r>
                      <a:r>
                        <a:rPr sz="1600" spc="-90" dirty="0">
                          <a:latin typeface="Arial"/>
                          <a:cs typeface="Arial"/>
                        </a:rPr>
                        <a:t> </a:t>
                      </a:r>
                      <a:r>
                        <a:rPr sz="1600" dirty="0">
                          <a:latin typeface="Arial"/>
                          <a:cs typeface="Arial"/>
                        </a:rPr>
                        <a:t>&amp;  </a:t>
                      </a:r>
                      <a:r>
                        <a:rPr sz="1600" spc="-5" dirty="0">
                          <a:latin typeface="Arial"/>
                          <a:cs typeface="Arial"/>
                        </a:rPr>
                        <a:t>timers</a:t>
                      </a:r>
                      <a:endParaRPr sz="1600">
                        <a:latin typeface="Arial"/>
                        <a:cs typeface="Arial"/>
                      </a:endParaRPr>
                    </a:p>
                  </a:txBody>
                  <a:tcPr marL="0" marR="0" marT="0"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marR="917575">
                        <a:lnSpc>
                          <a:spcPct val="100000"/>
                        </a:lnSpc>
                        <a:spcBef>
                          <a:spcPts val="315"/>
                        </a:spcBef>
                      </a:pPr>
                      <a:r>
                        <a:rPr sz="1600" spc="-5" dirty="0">
                          <a:latin typeface="Arial"/>
                          <a:cs typeface="Arial"/>
                        </a:rPr>
                        <a:t>wait_for_event(&amp;event)  start_timer(seq_nr)  stop_timer(seq_nr)  start_ack_timer()  stop_ack_timer()</a:t>
                      </a:r>
                      <a:endParaRPr sz="1600">
                        <a:latin typeface="Arial"/>
                        <a:cs typeface="Arial"/>
                      </a:endParaRPr>
                    </a:p>
                  </a:txBody>
                  <a:tcPr marL="0" marR="0" marT="40005" marB="0">
                    <a:lnL w="19050">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marL="90805" marR="561340">
                        <a:lnSpc>
                          <a:spcPct val="100000"/>
                        </a:lnSpc>
                        <a:spcBef>
                          <a:spcPts val="315"/>
                        </a:spcBef>
                      </a:pPr>
                      <a:r>
                        <a:rPr sz="1600" spc="-20" dirty="0">
                          <a:latin typeface="Arial"/>
                          <a:cs typeface="Arial"/>
                        </a:rPr>
                        <a:t>Wait </a:t>
                      </a:r>
                      <a:r>
                        <a:rPr sz="1600" spc="-5" dirty="0">
                          <a:latin typeface="Arial"/>
                          <a:cs typeface="Arial"/>
                        </a:rPr>
                        <a:t>for </a:t>
                      </a:r>
                      <a:r>
                        <a:rPr sz="1600" dirty="0">
                          <a:latin typeface="Arial"/>
                          <a:cs typeface="Arial"/>
                        </a:rPr>
                        <a:t>a </a:t>
                      </a:r>
                      <a:r>
                        <a:rPr sz="1600" spc="-5" dirty="0">
                          <a:latin typeface="Arial"/>
                          <a:cs typeface="Arial"/>
                        </a:rPr>
                        <a:t>packet </a:t>
                      </a:r>
                      <a:r>
                        <a:rPr sz="1600" dirty="0">
                          <a:latin typeface="Arial"/>
                          <a:cs typeface="Arial"/>
                        </a:rPr>
                        <a:t>/ </a:t>
                      </a:r>
                      <a:r>
                        <a:rPr sz="1600" spc="-5" dirty="0">
                          <a:latin typeface="Arial"/>
                          <a:cs typeface="Arial"/>
                        </a:rPr>
                        <a:t>frame </a:t>
                      </a:r>
                      <a:r>
                        <a:rPr sz="1600" dirty="0">
                          <a:latin typeface="Arial"/>
                          <a:cs typeface="Arial"/>
                        </a:rPr>
                        <a:t>/ </a:t>
                      </a:r>
                      <a:r>
                        <a:rPr sz="1600" spc="-5" dirty="0">
                          <a:latin typeface="Arial"/>
                          <a:cs typeface="Arial"/>
                        </a:rPr>
                        <a:t>timer event  Start </a:t>
                      </a:r>
                      <a:r>
                        <a:rPr sz="1600" dirty="0">
                          <a:latin typeface="Arial"/>
                          <a:cs typeface="Arial"/>
                        </a:rPr>
                        <a:t>a </a:t>
                      </a:r>
                      <a:r>
                        <a:rPr sz="1600" spc="-5" dirty="0">
                          <a:latin typeface="Arial"/>
                          <a:cs typeface="Arial"/>
                        </a:rPr>
                        <a:t>countdown timer</a:t>
                      </a:r>
                      <a:r>
                        <a:rPr sz="1600" spc="5" dirty="0">
                          <a:latin typeface="Arial"/>
                          <a:cs typeface="Arial"/>
                        </a:rPr>
                        <a:t> </a:t>
                      </a:r>
                      <a:r>
                        <a:rPr sz="1600" spc="-5" dirty="0">
                          <a:latin typeface="Arial"/>
                          <a:cs typeface="Arial"/>
                        </a:rPr>
                        <a:t>running</a:t>
                      </a:r>
                      <a:endParaRPr sz="1600">
                        <a:latin typeface="Arial"/>
                        <a:cs typeface="Arial"/>
                      </a:endParaRPr>
                    </a:p>
                    <a:p>
                      <a:pPr marL="90805" marR="616585">
                        <a:lnSpc>
                          <a:spcPct val="100000"/>
                        </a:lnSpc>
                      </a:pPr>
                      <a:r>
                        <a:rPr sz="1600" spc="-5" dirty="0">
                          <a:latin typeface="Arial"/>
                          <a:cs typeface="Arial"/>
                        </a:rPr>
                        <a:t>Stop </a:t>
                      </a:r>
                      <a:r>
                        <a:rPr sz="1600" dirty="0">
                          <a:latin typeface="Arial"/>
                          <a:cs typeface="Arial"/>
                        </a:rPr>
                        <a:t>a </a:t>
                      </a:r>
                      <a:r>
                        <a:rPr sz="1600" spc="-5" dirty="0">
                          <a:latin typeface="Arial"/>
                          <a:cs typeface="Arial"/>
                        </a:rPr>
                        <a:t>countdown timer from running  Start the ACK countdown</a:t>
                      </a:r>
                      <a:r>
                        <a:rPr sz="1600" spc="-95" dirty="0">
                          <a:latin typeface="Arial"/>
                          <a:cs typeface="Arial"/>
                        </a:rPr>
                        <a:t> </a:t>
                      </a:r>
                      <a:r>
                        <a:rPr sz="1600" spc="-5" dirty="0">
                          <a:latin typeface="Arial"/>
                          <a:cs typeface="Arial"/>
                        </a:rPr>
                        <a:t>timer</a:t>
                      </a:r>
                      <a:endParaRPr sz="1600">
                        <a:latin typeface="Arial"/>
                        <a:cs typeface="Arial"/>
                      </a:endParaRPr>
                    </a:p>
                    <a:p>
                      <a:pPr marL="90805">
                        <a:lnSpc>
                          <a:spcPct val="100000"/>
                        </a:lnSpc>
                      </a:pPr>
                      <a:r>
                        <a:rPr sz="1600" spc="-5" dirty="0">
                          <a:latin typeface="Arial"/>
                          <a:cs typeface="Arial"/>
                        </a:rPr>
                        <a:t>Stop the ACK countdown</a:t>
                      </a:r>
                      <a:r>
                        <a:rPr sz="1600" spc="-145" dirty="0">
                          <a:latin typeface="Arial"/>
                          <a:cs typeface="Arial"/>
                        </a:rPr>
                        <a:t> </a:t>
                      </a:r>
                      <a:r>
                        <a:rPr sz="1600" spc="-5" dirty="0">
                          <a:latin typeface="Arial"/>
                          <a:cs typeface="Arial"/>
                        </a:rPr>
                        <a:t>timer</a:t>
                      </a:r>
                      <a:endParaRPr sz="1600">
                        <a:latin typeface="Arial"/>
                        <a:cs typeface="Arial"/>
                      </a:endParaRPr>
                    </a:p>
                  </a:txBody>
                  <a:tcPr marL="0" marR="0" marT="40005"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0845" y="728726"/>
            <a:ext cx="5156835" cy="574040"/>
          </a:xfrm>
          <a:prstGeom prst="rect">
            <a:avLst/>
          </a:prstGeom>
        </p:spPr>
        <p:txBody>
          <a:bodyPr vert="horz" wrap="square" lIns="0" tIns="12700" rIns="0" bIns="0" rtlCol="0">
            <a:spAutoFit/>
          </a:bodyPr>
          <a:lstStyle/>
          <a:p>
            <a:pPr marL="12700">
              <a:lnSpc>
                <a:spcPct val="100000"/>
              </a:lnSpc>
              <a:spcBef>
                <a:spcPts val="100"/>
              </a:spcBef>
            </a:pPr>
            <a:r>
              <a:rPr spc="-5" dirty="0"/>
              <a:t>Utopian </a:t>
            </a:r>
            <a:r>
              <a:rPr dirty="0"/>
              <a:t>Simplex</a:t>
            </a:r>
            <a:r>
              <a:rPr spc="-114" dirty="0"/>
              <a:t> </a:t>
            </a:r>
            <a:r>
              <a:rPr dirty="0"/>
              <a:t>Protocol</a:t>
            </a:r>
          </a:p>
        </p:txBody>
      </p:sp>
      <p:sp>
        <p:nvSpPr>
          <p:cNvPr id="3" name="object 3"/>
          <p:cNvSpPr txBox="1"/>
          <p:nvPr/>
        </p:nvSpPr>
        <p:spPr>
          <a:xfrm>
            <a:off x="1450339" y="1797050"/>
            <a:ext cx="729170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An optimistic protocol (p1) to get us</a:t>
            </a:r>
            <a:r>
              <a:rPr sz="2400" spc="15" dirty="0">
                <a:latin typeface="Arial"/>
                <a:cs typeface="Arial"/>
              </a:rPr>
              <a:t> </a:t>
            </a:r>
            <a:r>
              <a:rPr sz="2400" spc="-5" dirty="0">
                <a:latin typeface="Arial"/>
                <a:cs typeface="Arial"/>
              </a:rPr>
              <a:t>started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Assumes no errors, and receiver as fast as</a:t>
            </a:r>
            <a:r>
              <a:rPr sz="2400" dirty="0">
                <a:latin typeface="Arial"/>
                <a:cs typeface="Arial"/>
              </a:rPr>
              <a:t> </a:t>
            </a:r>
            <a:r>
              <a:rPr sz="2400" spc="-5" dirty="0">
                <a:latin typeface="Arial"/>
                <a:cs typeface="Arial"/>
              </a:rPr>
              <a:t>sender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Considers one-way data</a:t>
            </a:r>
            <a:r>
              <a:rPr sz="2400" spc="40" dirty="0">
                <a:latin typeface="Arial"/>
                <a:cs typeface="Arial"/>
              </a:rPr>
              <a:t> </a:t>
            </a:r>
            <a:r>
              <a:rPr sz="2400" spc="-5" dirty="0">
                <a:latin typeface="Arial"/>
                <a:cs typeface="Arial"/>
              </a:rPr>
              <a:t>transfer</a:t>
            </a:r>
            <a:endParaRPr sz="2400">
              <a:latin typeface="Arial"/>
              <a:cs typeface="Arial"/>
            </a:endParaRPr>
          </a:p>
        </p:txBody>
      </p:sp>
      <p:pic>
        <p:nvPicPr>
          <p:cNvPr id="4" name="object 4"/>
          <p:cNvPicPr/>
          <p:nvPr/>
        </p:nvPicPr>
        <p:blipFill>
          <a:blip r:embed="rId2" cstate="print"/>
          <a:stretch>
            <a:fillRect/>
          </a:stretch>
        </p:blipFill>
        <p:spPr>
          <a:xfrm>
            <a:off x="1733550" y="3229355"/>
            <a:ext cx="2905505" cy="2199894"/>
          </a:xfrm>
          <a:prstGeom prst="rect">
            <a:avLst/>
          </a:prstGeom>
        </p:spPr>
      </p:pic>
      <p:pic>
        <p:nvPicPr>
          <p:cNvPr id="5" name="object 5"/>
          <p:cNvPicPr/>
          <p:nvPr/>
        </p:nvPicPr>
        <p:blipFill>
          <a:blip r:embed="rId3" cstate="print"/>
          <a:stretch>
            <a:fillRect/>
          </a:stretch>
        </p:blipFill>
        <p:spPr>
          <a:xfrm>
            <a:off x="5667755" y="3276600"/>
            <a:ext cx="2733294" cy="2480310"/>
          </a:xfrm>
          <a:prstGeom prst="rect">
            <a:avLst/>
          </a:prstGeom>
        </p:spPr>
      </p:pic>
      <p:sp>
        <p:nvSpPr>
          <p:cNvPr id="6" name="object 6"/>
          <p:cNvSpPr txBox="1"/>
          <p:nvPr/>
        </p:nvSpPr>
        <p:spPr>
          <a:xfrm>
            <a:off x="1450339" y="5298694"/>
            <a:ext cx="7158355" cy="1272540"/>
          </a:xfrm>
          <a:prstGeom prst="rect">
            <a:avLst/>
          </a:prstGeom>
        </p:spPr>
        <p:txBody>
          <a:bodyPr vert="horz" wrap="square" lIns="0" tIns="48260" rIns="0" bIns="0" rtlCol="0">
            <a:spAutoFit/>
          </a:bodyPr>
          <a:lstStyle/>
          <a:p>
            <a:pPr marL="433705">
              <a:lnSpc>
                <a:spcPct val="100000"/>
              </a:lnSpc>
              <a:spcBef>
                <a:spcPts val="380"/>
              </a:spcBef>
            </a:pPr>
            <a:r>
              <a:rPr sz="1200" b="1" spc="-5" dirty="0">
                <a:solidFill>
                  <a:srgbClr val="3F3F3F"/>
                </a:solidFill>
                <a:latin typeface="Arial"/>
                <a:cs typeface="Arial"/>
              </a:rPr>
              <a:t>}</a:t>
            </a:r>
            <a:endParaRPr sz="1200">
              <a:latin typeface="Arial"/>
              <a:cs typeface="Arial"/>
            </a:endParaRPr>
          </a:p>
          <a:p>
            <a:pPr marL="70485">
              <a:lnSpc>
                <a:spcPct val="100000"/>
              </a:lnSpc>
              <a:spcBef>
                <a:spcPts val="420"/>
              </a:spcBef>
              <a:tabLst>
                <a:tab pos="4188460" algn="l"/>
              </a:tabLst>
            </a:pPr>
            <a:r>
              <a:rPr sz="1800" dirty="0">
                <a:latin typeface="Arial"/>
                <a:cs typeface="Arial"/>
              </a:rPr>
              <a:t>Sender </a:t>
            </a:r>
            <a:r>
              <a:rPr sz="1800" spc="-5" dirty="0">
                <a:latin typeface="Arial"/>
                <a:cs typeface="Arial"/>
              </a:rPr>
              <a:t>loops</a:t>
            </a:r>
            <a:r>
              <a:rPr sz="1800" spc="-20" dirty="0">
                <a:latin typeface="Arial"/>
                <a:cs typeface="Arial"/>
              </a:rPr>
              <a:t> </a:t>
            </a:r>
            <a:r>
              <a:rPr sz="1800" spc="-5" dirty="0">
                <a:latin typeface="Arial"/>
                <a:cs typeface="Arial"/>
              </a:rPr>
              <a:t>blasting </a:t>
            </a:r>
            <a:r>
              <a:rPr sz="1800" dirty="0">
                <a:latin typeface="Arial"/>
                <a:cs typeface="Arial"/>
              </a:rPr>
              <a:t>frames	</a:t>
            </a:r>
            <a:r>
              <a:rPr sz="1800" spc="-5" dirty="0">
                <a:latin typeface="Arial"/>
                <a:cs typeface="Arial"/>
              </a:rPr>
              <a:t>Receiver loops eating</a:t>
            </a:r>
            <a:r>
              <a:rPr sz="1800" spc="-95" dirty="0">
                <a:latin typeface="Arial"/>
                <a:cs typeface="Arial"/>
              </a:rPr>
              <a:t> </a:t>
            </a:r>
            <a:r>
              <a:rPr sz="1800" dirty="0">
                <a:latin typeface="Arial"/>
                <a:cs typeface="Arial"/>
              </a:rPr>
              <a:t>frames</a:t>
            </a:r>
            <a:endParaRPr sz="1800">
              <a:latin typeface="Arial"/>
              <a:cs typeface="Arial"/>
            </a:endParaRPr>
          </a:p>
          <a:p>
            <a:pPr>
              <a:lnSpc>
                <a:spcPct val="100000"/>
              </a:lnSpc>
              <a:spcBef>
                <a:spcPts val="50"/>
              </a:spcBef>
            </a:pPr>
            <a:endParaRPr sz="2250">
              <a:latin typeface="Arial"/>
              <a:cs typeface="Arial"/>
            </a:endParaRPr>
          </a:p>
          <a:p>
            <a:pPr marL="469900" indent="-457200">
              <a:lnSpc>
                <a:spcPct val="100000"/>
              </a:lnSpc>
              <a:buClr>
                <a:srgbClr val="0000FF"/>
              </a:buClr>
              <a:buChar char="•"/>
              <a:tabLst>
                <a:tab pos="469265" algn="l"/>
                <a:tab pos="469900" algn="l"/>
              </a:tabLst>
            </a:pPr>
            <a:r>
              <a:rPr sz="2400" spc="-5" dirty="0">
                <a:latin typeface="Arial"/>
                <a:cs typeface="Arial"/>
              </a:rPr>
              <a:t>That’s it, no error or flow control</a:t>
            </a:r>
            <a:r>
              <a:rPr sz="2400" spc="25" dirty="0">
                <a:latin typeface="Arial"/>
                <a:cs typeface="Arial"/>
              </a:rPr>
              <a:t> </a:t>
            </a:r>
            <a:r>
              <a:rPr sz="2400" dirty="0">
                <a:latin typeface="Arial"/>
                <a:cs typeface="Arial"/>
              </a:rPr>
              <a:t>…</a:t>
            </a:r>
            <a:endParaRPr sz="24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9483" y="728726"/>
            <a:ext cx="7139940"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Error-free</a:t>
            </a:r>
            <a:r>
              <a:rPr spc="-100" dirty="0"/>
              <a:t> </a:t>
            </a:r>
            <a:r>
              <a:rPr dirty="0"/>
              <a:t>channel</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540256"/>
            <a:ext cx="7376795" cy="17932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Protocol (p2) ensures sender can’t outpace</a:t>
            </a:r>
            <a:r>
              <a:rPr sz="2400" spc="40" dirty="0">
                <a:latin typeface="Arial"/>
                <a:cs typeface="Arial"/>
              </a:rPr>
              <a:t> </a:t>
            </a:r>
            <a:r>
              <a:rPr sz="2400" spc="-5" dirty="0">
                <a:latin typeface="Arial"/>
                <a:cs typeface="Arial"/>
              </a:rPr>
              <a:t>receiver: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Receiver returns </a:t>
            </a:r>
            <a:r>
              <a:rPr sz="2400" dirty="0">
                <a:latin typeface="Arial"/>
                <a:cs typeface="Arial"/>
              </a:rPr>
              <a:t>a </a:t>
            </a:r>
            <a:r>
              <a:rPr sz="2400" spc="-5" dirty="0">
                <a:latin typeface="Arial"/>
                <a:cs typeface="Arial"/>
              </a:rPr>
              <a:t>dummy frame (ack) when</a:t>
            </a:r>
            <a:r>
              <a:rPr sz="2400" spc="15" dirty="0">
                <a:latin typeface="Arial"/>
                <a:cs typeface="Arial"/>
              </a:rPr>
              <a:t> </a:t>
            </a:r>
            <a:r>
              <a:rPr sz="2400" spc="-5" dirty="0">
                <a:latin typeface="Arial"/>
                <a:cs typeface="Arial"/>
              </a:rPr>
              <a:t>ready</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Only one frame out at </a:t>
            </a:r>
            <a:r>
              <a:rPr sz="2400" dirty="0">
                <a:latin typeface="Arial"/>
                <a:cs typeface="Arial"/>
              </a:rPr>
              <a:t>a </a:t>
            </a:r>
            <a:r>
              <a:rPr sz="2400" spc="-5" dirty="0">
                <a:latin typeface="Arial"/>
                <a:cs typeface="Arial"/>
              </a:rPr>
              <a:t>time </a:t>
            </a:r>
            <a:r>
              <a:rPr sz="2400" dirty="0">
                <a:latin typeface="Arial"/>
                <a:cs typeface="Arial"/>
              </a:rPr>
              <a:t>– </a:t>
            </a:r>
            <a:r>
              <a:rPr sz="2400" spc="-5" dirty="0">
                <a:latin typeface="Arial"/>
                <a:cs typeface="Arial"/>
              </a:rPr>
              <a:t>called</a:t>
            </a:r>
            <a:r>
              <a:rPr sz="2400" spc="-15" dirty="0">
                <a:latin typeface="Arial"/>
                <a:cs typeface="Arial"/>
              </a:rPr>
              <a:t> </a:t>
            </a:r>
            <a:r>
              <a:rPr sz="2400" u="heavy" spc="-5" dirty="0">
                <a:uFill>
                  <a:solidFill>
                    <a:srgbClr val="000000"/>
                  </a:solidFill>
                </a:uFill>
                <a:latin typeface="Arial"/>
                <a:cs typeface="Arial"/>
              </a:rPr>
              <a:t>stop-and-wait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We added flow</a:t>
            </a:r>
            <a:r>
              <a:rPr sz="2400" spc="5" dirty="0">
                <a:latin typeface="Arial"/>
                <a:cs typeface="Arial"/>
              </a:rPr>
              <a:t> </a:t>
            </a:r>
            <a:r>
              <a:rPr sz="2400" spc="-5" dirty="0">
                <a:latin typeface="Arial"/>
                <a:cs typeface="Arial"/>
              </a:rPr>
              <a:t>control!</a:t>
            </a:r>
            <a:endParaRPr sz="2400">
              <a:latin typeface="Arial"/>
              <a:cs typeface="Arial"/>
            </a:endParaRPr>
          </a:p>
        </p:txBody>
      </p:sp>
      <p:pic>
        <p:nvPicPr>
          <p:cNvPr id="5" name="object 5"/>
          <p:cNvPicPr/>
          <p:nvPr/>
        </p:nvPicPr>
        <p:blipFill>
          <a:blip r:embed="rId2" cstate="print"/>
          <a:stretch>
            <a:fillRect/>
          </a:stretch>
        </p:blipFill>
        <p:spPr>
          <a:xfrm>
            <a:off x="1895855" y="3505200"/>
            <a:ext cx="2885694" cy="2705099"/>
          </a:xfrm>
          <a:prstGeom prst="rect">
            <a:avLst/>
          </a:prstGeom>
        </p:spPr>
      </p:pic>
      <p:pic>
        <p:nvPicPr>
          <p:cNvPr id="6" name="object 6"/>
          <p:cNvPicPr/>
          <p:nvPr/>
        </p:nvPicPr>
        <p:blipFill>
          <a:blip r:embed="rId3" cstate="print"/>
          <a:stretch>
            <a:fillRect/>
          </a:stretch>
        </p:blipFill>
        <p:spPr>
          <a:xfrm>
            <a:off x="5458205" y="3486150"/>
            <a:ext cx="2713482" cy="2361437"/>
          </a:xfrm>
          <a:prstGeom prst="rect">
            <a:avLst/>
          </a:prstGeom>
        </p:spPr>
      </p:pic>
      <p:sp>
        <p:nvSpPr>
          <p:cNvPr id="7" name="object 7"/>
          <p:cNvSpPr txBox="1"/>
          <p:nvPr/>
        </p:nvSpPr>
        <p:spPr>
          <a:xfrm>
            <a:off x="1898395" y="6141972"/>
            <a:ext cx="28689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Sender waits </a:t>
            </a:r>
            <a:r>
              <a:rPr sz="1800" spc="-5" dirty="0">
                <a:latin typeface="Arial"/>
                <a:cs typeface="Arial"/>
              </a:rPr>
              <a:t>to for </a:t>
            </a:r>
            <a:r>
              <a:rPr sz="1800" dirty="0">
                <a:latin typeface="Arial"/>
                <a:cs typeface="Arial"/>
              </a:rPr>
              <a:t>ack</a:t>
            </a:r>
            <a:r>
              <a:rPr sz="1800" spc="-110" dirty="0">
                <a:latin typeface="Arial"/>
                <a:cs typeface="Arial"/>
              </a:rPr>
              <a:t> </a:t>
            </a:r>
            <a:r>
              <a:rPr sz="1800" spc="-5" dirty="0">
                <a:latin typeface="Arial"/>
                <a:cs typeface="Arial"/>
              </a:rPr>
              <a:t>after</a:t>
            </a:r>
            <a:endParaRPr sz="1800">
              <a:latin typeface="Arial"/>
              <a:cs typeface="Arial"/>
            </a:endParaRPr>
          </a:p>
        </p:txBody>
      </p:sp>
      <p:sp>
        <p:nvSpPr>
          <p:cNvPr id="8" name="object 8"/>
          <p:cNvSpPr txBox="1"/>
          <p:nvPr/>
        </p:nvSpPr>
        <p:spPr>
          <a:xfrm>
            <a:off x="5328920" y="6132829"/>
            <a:ext cx="33909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Receiver sends ack after</a:t>
            </a:r>
            <a:r>
              <a:rPr sz="1800" spc="-130" dirty="0">
                <a:latin typeface="Arial"/>
                <a:cs typeface="Arial"/>
              </a:rPr>
              <a:t> </a:t>
            </a:r>
            <a:r>
              <a:rPr sz="1800" dirty="0">
                <a:latin typeface="Arial"/>
                <a:cs typeface="Arial"/>
              </a:rPr>
              <a:t>passing</a:t>
            </a:r>
            <a:endParaRPr sz="1800">
              <a:latin typeface="Arial"/>
              <a:cs typeface="Arial"/>
            </a:endParaRPr>
          </a:p>
        </p:txBody>
      </p:sp>
      <p:sp>
        <p:nvSpPr>
          <p:cNvPr id="10" name="object 10"/>
          <p:cNvSpPr txBox="1"/>
          <p:nvPr/>
        </p:nvSpPr>
        <p:spPr>
          <a:xfrm>
            <a:off x="1752092" y="6416292"/>
            <a:ext cx="31623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passing frame to physical</a:t>
            </a:r>
            <a:r>
              <a:rPr sz="1800" spc="-125" dirty="0">
                <a:latin typeface="Arial"/>
                <a:cs typeface="Arial"/>
              </a:rPr>
              <a:t> </a:t>
            </a:r>
            <a:r>
              <a:rPr sz="1800" dirty="0">
                <a:latin typeface="Arial"/>
                <a:cs typeface="Arial"/>
              </a:rPr>
              <a:t>layer</a:t>
            </a:r>
            <a:endParaRPr sz="1800">
              <a:latin typeface="Arial"/>
              <a:cs typeface="Arial"/>
            </a:endParaRPr>
          </a:p>
        </p:txBody>
      </p:sp>
      <p:sp>
        <p:nvSpPr>
          <p:cNvPr id="11" name="object 11"/>
          <p:cNvSpPr txBox="1"/>
          <p:nvPr/>
        </p:nvSpPr>
        <p:spPr>
          <a:xfrm>
            <a:off x="5881362" y="6407150"/>
            <a:ext cx="2286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frame to </a:t>
            </a:r>
            <a:r>
              <a:rPr sz="1800" spc="-5" dirty="0">
                <a:latin typeface="Arial"/>
                <a:cs typeface="Arial"/>
              </a:rPr>
              <a:t>network</a:t>
            </a:r>
            <a:r>
              <a:rPr sz="1800" spc="-105" dirty="0">
                <a:latin typeface="Arial"/>
                <a:cs typeface="Arial"/>
              </a:rPr>
              <a:t> </a:t>
            </a:r>
            <a:r>
              <a:rPr sz="1800" spc="-5" dirty="0">
                <a:latin typeface="Arial"/>
                <a:cs typeface="Arial"/>
              </a:rPr>
              <a:t>layer</a:t>
            </a:r>
            <a:endParaRPr sz="18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253" y="728726"/>
            <a:ext cx="7009765"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Noisy </a:t>
            </a:r>
            <a:r>
              <a:rPr dirty="0"/>
              <a:t>channel</a:t>
            </a:r>
            <a:r>
              <a:rPr spc="-145" dirty="0"/>
              <a:t> </a:t>
            </a:r>
            <a:r>
              <a:rPr dirty="0"/>
              <a:t>(1)</a:t>
            </a:r>
          </a:p>
        </p:txBody>
      </p:sp>
      <p:sp>
        <p:nvSpPr>
          <p:cNvPr id="3" name="object 3"/>
          <p:cNvSpPr txBox="1"/>
          <p:nvPr/>
        </p:nvSpPr>
        <p:spPr>
          <a:xfrm>
            <a:off x="4258055" y="4203870"/>
            <a:ext cx="67945"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1450339" y="1873250"/>
            <a:ext cx="7172959" cy="3529171"/>
          </a:xfrm>
          <a:prstGeom prst="rect">
            <a:avLst/>
          </a:prstGeom>
        </p:spPr>
        <p:txBody>
          <a:bodyPr vert="horz" wrap="square" lIns="0" tIns="88900" rIns="0" bIns="0" rtlCol="0">
            <a:spAutoFit/>
          </a:bodyPr>
          <a:lstStyle/>
          <a:p>
            <a:pPr marL="12700">
              <a:lnSpc>
                <a:spcPct val="100000"/>
              </a:lnSpc>
              <a:spcBef>
                <a:spcPts val="700"/>
              </a:spcBef>
            </a:pPr>
            <a:r>
              <a:rPr sz="2400" u="heavy" dirty="0">
                <a:uFill>
                  <a:solidFill>
                    <a:srgbClr val="000000"/>
                  </a:solidFill>
                </a:uFill>
                <a:latin typeface="Arial"/>
                <a:cs typeface="Arial"/>
              </a:rPr>
              <a:t>ARQ</a:t>
            </a:r>
            <a:r>
              <a:rPr sz="2400" dirty="0">
                <a:latin typeface="Arial"/>
                <a:cs typeface="Arial"/>
              </a:rPr>
              <a:t> </a:t>
            </a:r>
            <a:r>
              <a:rPr sz="2400" spc="-5" dirty="0">
                <a:latin typeface="Arial"/>
                <a:cs typeface="Arial"/>
              </a:rPr>
              <a:t>(Automatic Repeat reQuest) adds error control</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Receiver acks </a:t>
            </a:r>
            <a:r>
              <a:rPr sz="2400" dirty="0">
                <a:latin typeface="Arial"/>
                <a:cs typeface="Arial"/>
              </a:rPr>
              <a:t>frames that </a:t>
            </a:r>
            <a:r>
              <a:rPr sz="2400" spc="-5" dirty="0">
                <a:latin typeface="Arial"/>
                <a:cs typeface="Arial"/>
              </a:rPr>
              <a:t>are correctly</a:t>
            </a:r>
            <a:r>
              <a:rPr sz="2400" spc="-35" dirty="0">
                <a:latin typeface="Arial"/>
                <a:cs typeface="Arial"/>
              </a:rPr>
              <a:t> </a:t>
            </a:r>
            <a:r>
              <a:rPr sz="2400" spc="-5" dirty="0">
                <a:latin typeface="Arial"/>
                <a:cs typeface="Arial"/>
              </a:rPr>
              <a:t>delivered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Sender sets timer and resends frame if no</a:t>
            </a:r>
            <a:r>
              <a:rPr sz="2400" spc="20" dirty="0">
                <a:latin typeface="Arial"/>
                <a:cs typeface="Arial"/>
              </a:rPr>
              <a:t> </a:t>
            </a:r>
            <a:r>
              <a:rPr sz="2400" spc="-5" dirty="0">
                <a:latin typeface="Arial"/>
                <a:cs typeface="Arial"/>
              </a:rPr>
              <a:t>ack</a:t>
            </a:r>
            <a:r>
              <a:rPr lang="en-US" sz="2400" spc="-5" dirty="0">
                <a:latin typeface="Arial"/>
                <a:cs typeface="Arial"/>
              </a:rPr>
              <a:t>.</a:t>
            </a:r>
            <a:endParaRPr sz="2400" dirty="0">
              <a:latin typeface="Arial"/>
              <a:cs typeface="Arial"/>
            </a:endParaRPr>
          </a:p>
          <a:p>
            <a:pPr>
              <a:lnSpc>
                <a:spcPct val="100000"/>
              </a:lnSpc>
              <a:spcBef>
                <a:spcPts val="20"/>
              </a:spcBef>
              <a:buClr>
                <a:srgbClr val="0000FF"/>
              </a:buClr>
            </a:pPr>
            <a:endParaRPr sz="3550" dirty="0">
              <a:latin typeface="Arial"/>
              <a:cs typeface="Arial"/>
            </a:endParaRPr>
          </a:p>
          <a:p>
            <a:pPr marL="12700">
              <a:lnSpc>
                <a:spcPct val="100000"/>
              </a:lnSpc>
            </a:pPr>
            <a:r>
              <a:rPr sz="2400" spc="-5" dirty="0">
                <a:latin typeface="Arial"/>
                <a:cs typeface="Arial"/>
              </a:rPr>
              <a:t>For correctness, frames and acks must be</a:t>
            </a:r>
            <a:r>
              <a:rPr sz="2400" spc="-25" dirty="0">
                <a:latin typeface="Arial"/>
                <a:cs typeface="Arial"/>
              </a:rPr>
              <a:t> </a:t>
            </a:r>
            <a:r>
              <a:rPr sz="2400" spc="-5" dirty="0">
                <a:latin typeface="Arial"/>
                <a:cs typeface="Arial"/>
              </a:rPr>
              <a:t>numbered</a:t>
            </a:r>
            <a:endParaRPr sz="2400" dirty="0">
              <a:latin typeface="Arial"/>
              <a:cs typeface="Arial"/>
            </a:endParaRPr>
          </a:p>
          <a:p>
            <a:pPr marL="469900" marR="68580" indent="-457200">
              <a:lnSpc>
                <a:spcPct val="100000"/>
              </a:lnSpc>
              <a:spcBef>
                <a:spcPts val="600"/>
              </a:spcBef>
              <a:buClr>
                <a:srgbClr val="0000FF"/>
              </a:buClr>
              <a:buChar char="•"/>
              <a:tabLst>
                <a:tab pos="469265" algn="l"/>
                <a:tab pos="469900" algn="l"/>
              </a:tabLst>
            </a:pPr>
            <a:r>
              <a:rPr sz="2400" dirty="0">
                <a:latin typeface="Arial"/>
                <a:cs typeface="Arial"/>
              </a:rPr>
              <a:t>Else </a:t>
            </a:r>
            <a:r>
              <a:rPr sz="2400" spc="-5" dirty="0">
                <a:latin typeface="Arial"/>
                <a:cs typeface="Arial"/>
              </a:rPr>
              <a:t>receiver can </a:t>
            </a:r>
            <a:r>
              <a:rPr sz="2400" dirty="0">
                <a:latin typeface="Arial"/>
                <a:cs typeface="Arial"/>
              </a:rPr>
              <a:t>t </a:t>
            </a:r>
            <a:r>
              <a:rPr sz="2400" spc="-5" dirty="0">
                <a:latin typeface="Arial"/>
                <a:cs typeface="Arial"/>
              </a:rPr>
              <a:t>tell retransmission (due to lost  ack or early timer) from new</a:t>
            </a:r>
            <a:r>
              <a:rPr sz="2400" spc="25" dirty="0">
                <a:latin typeface="Arial"/>
                <a:cs typeface="Arial"/>
              </a:rPr>
              <a:t> </a:t>
            </a:r>
            <a:r>
              <a:rPr sz="2400" spc="-5" dirty="0">
                <a:latin typeface="Arial"/>
                <a:cs typeface="Arial"/>
              </a:rPr>
              <a:t>frame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For stop-and-wait, </a:t>
            </a:r>
            <a:r>
              <a:rPr sz="2400" dirty="0">
                <a:latin typeface="Arial"/>
                <a:cs typeface="Arial"/>
              </a:rPr>
              <a:t>2 </a:t>
            </a:r>
            <a:r>
              <a:rPr sz="2400" spc="-5" dirty="0">
                <a:latin typeface="Arial"/>
                <a:cs typeface="Arial"/>
              </a:rPr>
              <a:t>numbers (1 bit) are</a:t>
            </a:r>
            <a:r>
              <a:rPr sz="2400" spc="-20" dirty="0">
                <a:latin typeface="Arial"/>
                <a:cs typeface="Arial"/>
              </a:rPr>
              <a:t> </a:t>
            </a:r>
            <a:r>
              <a:rPr sz="2400" spc="-5" dirty="0">
                <a:latin typeface="Arial"/>
                <a:cs typeface="Arial"/>
              </a:rPr>
              <a:t>sufficient</a:t>
            </a:r>
            <a:endParaRPr sz="24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253" y="728726"/>
            <a:ext cx="7009765"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Noisy </a:t>
            </a:r>
            <a:r>
              <a:rPr dirty="0"/>
              <a:t>channel</a:t>
            </a:r>
            <a:r>
              <a:rPr spc="-145" dirty="0"/>
              <a:t> </a:t>
            </a:r>
            <a:r>
              <a:rPr dirty="0"/>
              <a:t>(2)</a:t>
            </a:r>
          </a:p>
        </p:txBody>
      </p:sp>
      <p:grpSp>
        <p:nvGrpSpPr>
          <p:cNvPr id="3" name="object 3"/>
          <p:cNvGrpSpPr/>
          <p:nvPr/>
        </p:nvGrpSpPr>
        <p:grpSpPr>
          <a:xfrm>
            <a:off x="5022082" y="1853461"/>
            <a:ext cx="2583815" cy="1100455"/>
            <a:chOff x="5022082" y="1853461"/>
            <a:chExt cx="2583815" cy="1100455"/>
          </a:xfrm>
        </p:grpSpPr>
        <p:pic>
          <p:nvPicPr>
            <p:cNvPr id="4" name="object 4"/>
            <p:cNvPicPr/>
            <p:nvPr/>
          </p:nvPicPr>
          <p:blipFill>
            <a:blip r:embed="rId2" cstate="print"/>
            <a:stretch>
              <a:fillRect/>
            </a:stretch>
          </p:blipFill>
          <p:spPr>
            <a:xfrm>
              <a:off x="5189747" y="2077296"/>
              <a:ext cx="2415682" cy="338243"/>
            </a:xfrm>
            <a:prstGeom prst="rect">
              <a:avLst/>
            </a:prstGeom>
          </p:spPr>
        </p:pic>
        <p:pic>
          <p:nvPicPr>
            <p:cNvPr id="5" name="object 5"/>
            <p:cNvPicPr/>
            <p:nvPr/>
          </p:nvPicPr>
          <p:blipFill>
            <a:blip r:embed="rId3" cstate="print"/>
            <a:stretch>
              <a:fillRect/>
            </a:stretch>
          </p:blipFill>
          <p:spPr>
            <a:xfrm>
              <a:off x="5022082" y="1853461"/>
              <a:ext cx="1600714" cy="184542"/>
            </a:xfrm>
            <a:prstGeom prst="rect">
              <a:avLst/>
            </a:prstGeom>
          </p:spPr>
        </p:pic>
        <p:pic>
          <p:nvPicPr>
            <p:cNvPr id="6" name="object 6"/>
            <p:cNvPicPr/>
            <p:nvPr/>
          </p:nvPicPr>
          <p:blipFill>
            <a:blip r:embed="rId4" cstate="print"/>
            <a:stretch>
              <a:fillRect/>
            </a:stretch>
          </p:blipFill>
          <p:spPr>
            <a:xfrm>
              <a:off x="5199812" y="2415540"/>
              <a:ext cx="1499736" cy="537863"/>
            </a:xfrm>
            <a:prstGeom prst="rect">
              <a:avLst/>
            </a:prstGeom>
          </p:spPr>
        </p:pic>
      </p:grpSp>
      <p:sp>
        <p:nvSpPr>
          <p:cNvPr id="7" name="object 7"/>
          <p:cNvSpPr txBox="1"/>
          <p:nvPr/>
        </p:nvSpPr>
        <p:spPr>
          <a:xfrm>
            <a:off x="6691376" y="1800097"/>
            <a:ext cx="850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F3F3F"/>
                </a:solidFill>
                <a:latin typeface="Arial"/>
                <a:cs typeface="Arial"/>
              </a:rPr>
              <a:t>{</a:t>
            </a:r>
            <a:endParaRPr sz="1200">
              <a:latin typeface="Arial"/>
              <a:cs typeface="Arial"/>
            </a:endParaRPr>
          </a:p>
        </p:txBody>
      </p:sp>
      <p:sp>
        <p:nvSpPr>
          <p:cNvPr id="8" name="object 8"/>
          <p:cNvSpPr txBox="1"/>
          <p:nvPr/>
        </p:nvSpPr>
        <p:spPr>
          <a:xfrm>
            <a:off x="1384046" y="2206244"/>
            <a:ext cx="23806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Sender loop</a:t>
            </a:r>
            <a:r>
              <a:rPr sz="2400" spc="-55" dirty="0">
                <a:latin typeface="Arial"/>
                <a:cs typeface="Arial"/>
              </a:rPr>
              <a:t> </a:t>
            </a:r>
            <a:r>
              <a:rPr sz="2400" spc="-5" dirty="0">
                <a:latin typeface="Arial"/>
                <a:cs typeface="Arial"/>
              </a:rPr>
              <a:t>(p3):</a:t>
            </a:r>
            <a:endParaRPr sz="2400">
              <a:latin typeface="Arial"/>
              <a:cs typeface="Arial"/>
            </a:endParaRPr>
          </a:p>
        </p:txBody>
      </p:sp>
      <p:grpSp>
        <p:nvGrpSpPr>
          <p:cNvPr id="9" name="object 9"/>
          <p:cNvGrpSpPr/>
          <p:nvPr/>
        </p:nvGrpSpPr>
        <p:grpSpPr>
          <a:xfrm>
            <a:off x="4876800" y="3106673"/>
            <a:ext cx="3745229" cy="3225800"/>
            <a:chOff x="4876800" y="3106673"/>
            <a:chExt cx="3745229" cy="3225800"/>
          </a:xfrm>
        </p:grpSpPr>
        <p:pic>
          <p:nvPicPr>
            <p:cNvPr id="10" name="object 10"/>
            <p:cNvPicPr/>
            <p:nvPr/>
          </p:nvPicPr>
          <p:blipFill>
            <a:blip r:embed="rId5" cstate="print"/>
            <a:stretch>
              <a:fillRect/>
            </a:stretch>
          </p:blipFill>
          <p:spPr>
            <a:xfrm>
              <a:off x="4885944" y="3106673"/>
              <a:ext cx="3736085" cy="1267205"/>
            </a:xfrm>
            <a:prstGeom prst="rect">
              <a:avLst/>
            </a:prstGeom>
          </p:spPr>
        </p:pic>
        <p:sp>
          <p:nvSpPr>
            <p:cNvPr id="11" name="object 11"/>
            <p:cNvSpPr/>
            <p:nvPr/>
          </p:nvSpPr>
          <p:spPr>
            <a:xfrm>
              <a:off x="4876800" y="4165853"/>
              <a:ext cx="534670" cy="110489"/>
            </a:xfrm>
            <a:custGeom>
              <a:avLst/>
              <a:gdLst/>
              <a:ahLst/>
              <a:cxnLst/>
              <a:rect l="l" t="t" r="r" b="b"/>
              <a:pathLst>
                <a:path w="534670" h="110489">
                  <a:moveTo>
                    <a:pt x="495522" y="55512"/>
                  </a:moveTo>
                  <a:lnTo>
                    <a:pt x="478911" y="45612"/>
                  </a:lnTo>
                  <a:lnTo>
                    <a:pt x="762" y="44196"/>
                  </a:lnTo>
                  <a:lnTo>
                    <a:pt x="0" y="63246"/>
                  </a:lnTo>
                  <a:lnTo>
                    <a:pt x="479741" y="64665"/>
                  </a:lnTo>
                  <a:lnTo>
                    <a:pt x="495522" y="55512"/>
                  </a:lnTo>
                  <a:close/>
                </a:path>
                <a:path w="534670" h="110489">
                  <a:moveTo>
                    <a:pt x="515112" y="66671"/>
                  </a:moveTo>
                  <a:lnTo>
                    <a:pt x="515112" y="64770"/>
                  </a:lnTo>
                  <a:lnTo>
                    <a:pt x="479741" y="64665"/>
                  </a:lnTo>
                  <a:lnTo>
                    <a:pt x="433578" y="91440"/>
                  </a:lnTo>
                  <a:lnTo>
                    <a:pt x="429006" y="94488"/>
                  </a:lnTo>
                  <a:lnTo>
                    <a:pt x="427482" y="99822"/>
                  </a:lnTo>
                  <a:lnTo>
                    <a:pt x="430530" y="104394"/>
                  </a:lnTo>
                  <a:lnTo>
                    <a:pt x="432816" y="108966"/>
                  </a:lnTo>
                  <a:lnTo>
                    <a:pt x="438912" y="110490"/>
                  </a:lnTo>
                  <a:lnTo>
                    <a:pt x="443484" y="108204"/>
                  </a:lnTo>
                  <a:lnTo>
                    <a:pt x="515112" y="66671"/>
                  </a:lnTo>
                  <a:close/>
                </a:path>
                <a:path w="534670" h="110489">
                  <a:moveTo>
                    <a:pt x="534162" y="55626"/>
                  </a:moveTo>
                  <a:lnTo>
                    <a:pt x="443484" y="3048"/>
                  </a:lnTo>
                  <a:lnTo>
                    <a:pt x="438912" y="0"/>
                  </a:lnTo>
                  <a:lnTo>
                    <a:pt x="433578" y="1524"/>
                  </a:lnTo>
                  <a:lnTo>
                    <a:pt x="430530" y="6096"/>
                  </a:lnTo>
                  <a:lnTo>
                    <a:pt x="428244" y="10668"/>
                  </a:lnTo>
                  <a:lnTo>
                    <a:pt x="429768" y="16764"/>
                  </a:lnTo>
                  <a:lnTo>
                    <a:pt x="434340" y="19050"/>
                  </a:lnTo>
                  <a:lnTo>
                    <a:pt x="478911" y="45612"/>
                  </a:lnTo>
                  <a:lnTo>
                    <a:pt x="515112" y="45720"/>
                  </a:lnTo>
                  <a:lnTo>
                    <a:pt x="515112" y="66671"/>
                  </a:lnTo>
                  <a:lnTo>
                    <a:pt x="534162" y="55626"/>
                  </a:lnTo>
                  <a:close/>
                </a:path>
                <a:path w="534670" h="110489">
                  <a:moveTo>
                    <a:pt x="515112" y="64770"/>
                  </a:moveTo>
                  <a:lnTo>
                    <a:pt x="515112" y="45720"/>
                  </a:lnTo>
                  <a:lnTo>
                    <a:pt x="478911" y="45612"/>
                  </a:lnTo>
                  <a:lnTo>
                    <a:pt x="495522" y="55512"/>
                  </a:lnTo>
                  <a:lnTo>
                    <a:pt x="509778" y="47244"/>
                  </a:lnTo>
                  <a:lnTo>
                    <a:pt x="509778" y="64754"/>
                  </a:lnTo>
                  <a:lnTo>
                    <a:pt x="515112" y="64770"/>
                  </a:lnTo>
                  <a:close/>
                </a:path>
                <a:path w="534670" h="110489">
                  <a:moveTo>
                    <a:pt x="509778" y="64754"/>
                  </a:moveTo>
                  <a:lnTo>
                    <a:pt x="509778" y="64008"/>
                  </a:lnTo>
                  <a:lnTo>
                    <a:pt x="495522" y="55512"/>
                  </a:lnTo>
                  <a:lnTo>
                    <a:pt x="479741" y="64665"/>
                  </a:lnTo>
                  <a:lnTo>
                    <a:pt x="509778" y="64754"/>
                  </a:lnTo>
                  <a:close/>
                </a:path>
                <a:path w="534670" h="110489">
                  <a:moveTo>
                    <a:pt x="509778" y="64008"/>
                  </a:moveTo>
                  <a:lnTo>
                    <a:pt x="509778" y="47244"/>
                  </a:lnTo>
                  <a:lnTo>
                    <a:pt x="495522" y="55512"/>
                  </a:lnTo>
                  <a:lnTo>
                    <a:pt x="509778" y="64008"/>
                  </a:lnTo>
                  <a:close/>
                </a:path>
              </a:pathLst>
            </a:custGeom>
            <a:solidFill>
              <a:srgbClr val="FF2BD8"/>
            </a:solidFill>
          </p:spPr>
          <p:txBody>
            <a:bodyPr wrap="square" lIns="0" tIns="0" rIns="0" bIns="0" rtlCol="0"/>
            <a:lstStyle/>
            <a:p>
              <a:endParaRPr/>
            </a:p>
          </p:txBody>
        </p:sp>
        <p:pic>
          <p:nvPicPr>
            <p:cNvPr id="12" name="object 12"/>
            <p:cNvPicPr/>
            <p:nvPr/>
          </p:nvPicPr>
          <p:blipFill>
            <a:blip r:embed="rId6" cstate="print"/>
            <a:stretch>
              <a:fillRect/>
            </a:stretch>
          </p:blipFill>
          <p:spPr>
            <a:xfrm>
              <a:off x="5511738" y="4383117"/>
              <a:ext cx="3110291" cy="969932"/>
            </a:xfrm>
            <a:prstGeom prst="rect">
              <a:avLst/>
            </a:prstGeom>
          </p:spPr>
        </p:pic>
        <p:sp>
          <p:nvSpPr>
            <p:cNvPr id="13" name="object 13"/>
            <p:cNvSpPr/>
            <p:nvPr/>
          </p:nvSpPr>
          <p:spPr>
            <a:xfrm>
              <a:off x="4876800" y="4394453"/>
              <a:ext cx="553720" cy="958850"/>
            </a:xfrm>
            <a:custGeom>
              <a:avLst/>
              <a:gdLst/>
              <a:ahLst/>
              <a:cxnLst/>
              <a:rect l="l" t="t" r="r" b="b"/>
              <a:pathLst>
                <a:path w="553720" h="958850">
                  <a:moveTo>
                    <a:pt x="534162" y="265176"/>
                  </a:moveTo>
                  <a:lnTo>
                    <a:pt x="443484" y="212598"/>
                  </a:lnTo>
                  <a:lnTo>
                    <a:pt x="438912" y="209550"/>
                  </a:lnTo>
                  <a:lnTo>
                    <a:pt x="433578" y="211074"/>
                  </a:lnTo>
                  <a:lnTo>
                    <a:pt x="430530" y="215646"/>
                  </a:lnTo>
                  <a:lnTo>
                    <a:pt x="428244" y="220218"/>
                  </a:lnTo>
                  <a:lnTo>
                    <a:pt x="429768" y="226314"/>
                  </a:lnTo>
                  <a:lnTo>
                    <a:pt x="434340" y="228600"/>
                  </a:lnTo>
                  <a:lnTo>
                    <a:pt x="478904" y="255168"/>
                  </a:lnTo>
                  <a:lnTo>
                    <a:pt x="762" y="253746"/>
                  </a:lnTo>
                  <a:lnTo>
                    <a:pt x="0" y="272796"/>
                  </a:lnTo>
                  <a:lnTo>
                    <a:pt x="479729" y="274218"/>
                  </a:lnTo>
                  <a:lnTo>
                    <a:pt x="433578" y="300990"/>
                  </a:lnTo>
                  <a:lnTo>
                    <a:pt x="429006" y="304038"/>
                  </a:lnTo>
                  <a:lnTo>
                    <a:pt x="427482" y="309372"/>
                  </a:lnTo>
                  <a:lnTo>
                    <a:pt x="430530" y="313944"/>
                  </a:lnTo>
                  <a:lnTo>
                    <a:pt x="432816" y="318516"/>
                  </a:lnTo>
                  <a:lnTo>
                    <a:pt x="438912" y="320040"/>
                  </a:lnTo>
                  <a:lnTo>
                    <a:pt x="443484" y="317754"/>
                  </a:lnTo>
                  <a:lnTo>
                    <a:pt x="515112" y="276225"/>
                  </a:lnTo>
                  <a:lnTo>
                    <a:pt x="534162" y="265176"/>
                  </a:lnTo>
                  <a:close/>
                </a:path>
                <a:path w="553720" h="958850">
                  <a:moveTo>
                    <a:pt x="543306" y="55626"/>
                  </a:moveTo>
                  <a:lnTo>
                    <a:pt x="453390" y="3048"/>
                  </a:lnTo>
                  <a:lnTo>
                    <a:pt x="448818" y="0"/>
                  </a:lnTo>
                  <a:lnTo>
                    <a:pt x="442722" y="1524"/>
                  </a:lnTo>
                  <a:lnTo>
                    <a:pt x="440436" y="6096"/>
                  </a:lnTo>
                  <a:lnTo>
                    <a:pt x="437388" y="10668"/>
                  </a:lnTo>
                  <a:lnTo>
                    <a:pt x="438912" y="16764"/>
                  </a:lnTo>
                  <a:lnTo>
                    <a:pt x="443484" y="19050"/>
                  </a:lnTo>
                  <a:lnTo>
                    <a:pt x="488505" y="45618"/>
                  </a:lnTo>
                  <a:lnTo>
                    <a:pt x="9906" y="44196"/>
                  </a:lnTo>
                  <a:lnTo>
                    <a:pt x="9906" y="63246"/>
                  </a:lnTo>
                  <a:lnTo>
                    <a:pt x="489635" y="64668"/>
                  </a:lnTo>
                  <a:lnTo>
                    <a:pt x="443484" y="91440"/>
                  </a:lnTo>
                  <a:lnTo>
                    <a:pt x="438912" y="94488"/>
                  </a:lnTo>
                  <a:lnTo>
                    <a:pt x="437388" y="99822"/>
                  </a:lnTo>
                  <a:lnTo>
                    <a:pt x="439674" y="104394"/>
                  </a:lnTo>
                  <a:lnTo>
                    <a:pt x="442722" y="108966"/>
                  </a:lnTo>
                  <a:lnTo>
                    <a:pt x="448056" y="110490"/>
                  </a:lnTo>
                  <a:lnTo>
                    <a:pt x="452628" y="108204"/>
                  </a:lnTo>
                  <a:lnTo>
                    <a:pt x="524256" y="66675"/>
                  </a:lnTo>
                  <a:lnTo>
                    <a:pt x="543306" y="55626"/>
                  </a:lnTo>
                  <a:close/>
                </a:path>
                <a:path w="553720" h="958850">
                  <a:moveTo>
                    <a:pt x="553212" y="473202"/>
                  </a:moveTo>
                  <a:lnTo>
                    <a:pt x="552450" y="454152"/>
                  </a:lnTo>
                  <a:lnTo>
                    <a:pt x="542544" y="454152"/>
                  </a:lnTo>
                  <a:lnTo>
                    <a:pt x="501180" y="456717"/>
                  </a:lnTo>
                  <a:lnTo>
                    <a:pt x="461010" y="464820"/>
                  </a:lnTo>
                  <a:lnTo>
                    <a:pt x="457962" y="466344"/>
                  </a:lnTo>
                  <a:lnTo>
                    <a:pt x="457200" y="466344"/>
                  </a:lnTo>
                  <a:lnTo>
                    <a:pt x="456438" y="467106"/>
                  </a:lnTo>
                  <a:lnTo>
                    <a:pt x="454152" y="468630"/>
                  </a:lnTo>
                  <a:lnTo>
                    <a:pt x="453390" y="468630"/>
                  </a:lnTo>
                  <a:lnTo>
                    <a:pt x="453390" y="469392"/>
                  </a:lnTo>
                  <a:lnTo>
                    <a:pt x="450342" y="472440"/>
                  </a:lnTo>
                  <a:lnTo>
                    <a:pt x="448056" y="477012"/>
                  </a:lnTo>
                  <a:lnTo>
                    <a:pt x="448056" y="958608"/>
                  </a:lnTo>
                  <a:lnTo>
                    <a:pt x="464820" y="958608"/>
                  </a:lnTo>
                  <a:lnTo>
                    <a:pt x="467106" y="958608"/>
                  </a:lnTo>
                  <a:lnTo>
                    <a:pt x="467106" y="483108"/>
                  </a:lnTo>
                  <a:lnTo>
                    <a:pt x="467106" y="482803"/>
                  </a:lnTo>
                  <a:lnTo>
                    <a:pt x="465747" y="483082"/>
                  </a:lnTo>
                  <a:lnTo>
                    <a:pt x="465582" y="483108"/>
                  </a:lnTo>
                  <a:lnTo>
                    <a:pt x="465747" y="483082"/>
                  </a:lnTo>
                  <a:lnTo>
                    <a:pt x="466344" y="482955"/>
                  </a:lnTo>
                  <a:lnTo>
                    <a:pt x="467106" y="482803"/>
                  </a:lnTo>
                  <a:lnTo>
                    <a:pt x="469392" y="482346"/>
                  </a:lnTo>
                  <a:lnTo>
                    <a:pt x="486194" y="477812"/>
                  </a:lnTo>
                  <a:lnTo>
                    <a:pt x="505777" y="475208"/>
                  </a:lnTo>
                  <a:lnTo>
                    <a:pt x="525640" y="473887"/>
                  </a:lnTo>
                  <a:lnTo>
                    <a:pt x="542544" y="473240"/>
                  </a:lnTo>
                  <a:lnTo>
                    <a:pt x="553212" y="473202"/>
                  </a:lnTo>
                  <a:close/>
                </a:path>
              </a:pathLst>
            </a:custGeom>
            <a:solidFill>
              <a:srgbClr val="FF2BD8"/>
            </a:solidFill>
          </p:spPr>
          <p:txBody>
            <a:bodyPr wrap="square" lIns="0" tIns="0" rIns="0" bIns="0" rtlCol="0"/>
            <a:lstStyle/>
            <a:p>
              <a:endParaRPr/>
            </a:p>
          </p:txBody>
        </p:sp>
        <p:pic>
          <p:nvPicPr>
            <p:cNvPr id="14" name="object 14"/>
            <p:cNvPicPr/>
            <p:nvPr/>
          </p:nvPicPr>
          <p:blipFill>
            <a:blip r:embed="rId7" cstate="print"/>
            <a:stretch>
              <a:fillRect/>
            </a:stretch>
          </p:blipFill>
          <p:spPr>
            <a:xfrm>
              <a:off x="5511738" y="5353050"/>
              <a:ext cx="3110291" cy="979170"/>
            </a:xfrm>
            <a:prstGeom prst="rect">
              <a:avLst/>
            </a:prstGeom>
          </p:spPr>
        </p:pic>
      </p:grpSp>
      <p:sp>
        <p:nvSpPr>
          <p:cNvPr id="15" name="object 15"/>
          <p:cNvSpPr txBox="1"/>
          <p:nvPr/>
        </p:nvSpPr>
        <p:spPr>
          <a:xfrm>
            <a:off x="1964688" y="4065524"/>
            <a:ext cx="2888615" cy="1748155"/>
          </a:xfrm>
          <a:prstGeom prst="rect">
            <a:avLst/>
          </a:prstGeom>
        </p:spPr>
        <p:txBody>
          <a:bodyPr vert="horz" wrap="square" lIns="0" tIns="41910" rIns="0" bIns="0" rtlCol="0">
            <a:spAutoFit/>
          </a:bodyPr>
          <a:lstStyle/>
          <a:p>
            <a:pPr marL="22225" marR="55244">
              <a:lnSpc>
                <a:spcPct val="88000"/>
              </a:lnSpc>
              <a:spcBef>
                <a:spcPts val="330"/>
              </a:spcBef>
            </a:pPr>
            <a:r>
              <a:rPr sz="1600" spc="-5" dirty="0">
                <a:latin typeface="Arial"/>
                <a:cs typeface="Arial"/>
              </a:rPr>
              <a:t>Send frame (or retransmission)  Set timer for retransmission  </a:t>
            </a:r>
            <a:r>
              <a:rPr sz="1600" spc="-20" dirty="0">
                <a:latin typeface="Arial"/>
                <a:cs typeface="Arial"/>
              </a:rPr>
              <a:t>Wait </a:t>
            </a:r>
            <a:r>
              <a:rPr sz="1600" spc="-5" dirty="0">
                <a:latin typeface="Arial"/>
                <a:cs typeface="Arial"/>
              </a:rPr>
              <a:t>for ack or</a:t>
            </a:r>
            <a:r>
              <a:rPr sz="1600" spc="30" dirty="0">
                <a:latin typeface="Arial"/>
                <a:cs typeface="Arial"/>
              </a:rPr>
              <a:t> </a:t>
            </a:r>
            <a:r>
              <a:rPr sz="1600" spc="-5" dirty="0">
                <a:latin typeface="Arial"/>
                <a:cs typeface="Arial"/>
              </a:rPr>
              <a:t>timeout</a:t>
            </a:r>
            <a:endParaRPr sz="1600">
              <a:latin typeface="Arial"/>
              <a:cs typeface="Arial"/>
            </a:endParaRPr>
          </a:p>
          <a:p>
            <a:pPr>
              <a:lnSpc>
                <a:spcPct val="100000"/>
              </a:lnSpc>
              <a:spcBef>
                <a:spcPts val="30"/>
              </a:spcBef>
            </a:pPr>
            <a:endParaRPr sz="2150">
              <a:latin typeface="Arial"/>
              <a:cs typeface="Arial"/>
            </a:endParaRPr>
          </a:p>
          <a:p>
            <a:pPr marL="12700" marR="5080" algn="just">
              <a:lnSpc>
                <a:spcPct val="100000"/>
              </a:lnSpc>
            </a:pPr>
            <a:r>
              <a:rPr sz="1600" spc="-5" dirty="0">
                <a:latin typeface="Arial"/>
                <a:cs typeface="Arial"/>
              </a:rPr>
              <a:t>If </a:t>
            </a:r>
            <a:r>
              <a:rPr sz="1600" dirty="0">
                <a:latin typeface="Arial"/>
                <a:cs typeface="Arial"/>
              </a:rPr>
              <a:t>a </a:t>
            </a:r>
            <a:r>
              <a:rPr sz="1600" spc="-5" dirty="0">
                <a:latin typeface="Arial"/>
                <a:cs typeface="Arial"/>
              </a:rPr>
              <a:t>good ack then set up for the  next frame to send (else the old  frame will be</a:t>
            </a:r>
            <a:r>
              <a:rPr sz="1600" spc="-15" dirty="0">
                <a:latin typeface="Arial"/>
                <a:cs typeface="Arial"/>
              </a:rPr>
              <a:t> </a:t>
            </a:r>
            <a:r>
              <a:rPr sz="1600" spc="-5" dirty="0">
                <a:latin typeface="Arial"/>
                <a:cs typeface="Arial"/>
              </a:rPr>
              <a:t>retransmitted)</a:t>
            </a:r>
            <a:endParaRPr sz="1600">
              <a:latin typeface="Arial"/>
              <a:cs typeface="Arial"/>
            </a:endParaRPr>
          </a:p>
        </p:txBody>
      </p:sp>
      <p:grpSp>
        <p:nvGrpSpPr>
          <p:cNvPr id="16" name="object 16"/>
          <p:cNvGrpSpPr/>
          <p:nvPr/>
        </p:nvGrpSpPr>
        <p:grpSpPr>
          <a:xfrm>
            <a:off x="4848605" y="5353050"/>
            <a:ext cx="737870" cy="1510665"/>
            <a:chOff x="4848605" y="5353050"/>
            <a:chExt cx="737870" cy="1510665"/>
          </a:xfrm>
        </p:grpSpPr>
        <p:sp>
          <p:nvSpPr>
            <p:cNvPr id="17" name="object 17"/>
            <p:cNvSpPr/>
            <p:nvPr/>
          </p:nvSpPr>
          <p:spPr>
            <a:xfrm>
              <a:off x="4848606" y="5353062"/>
              <a:ext cx="581660" cy="676910"/>
            </a:xfrm>
            <a:custGeom>
              <a:avLst/>
              <a:gdLst/>
              <a:ahLst/>
              <a:cxnLst/>
              <a:rect l="l" t="t" r="r" b="b"/>
              <a:pathLst>
                <a:path w="581660" h="676910">
                  <a:moveTo>
                    <a:pt x="581406" y="657593"/>
                  </a:moveTo>
                  <a:lnTo>
                    <a:pt x="571500" y="657593"/>
                  </a:lnTo>
                  <a:lnTo>
                    <a:pt x="553212" y="656831"/>
                  </a:lnTo>
                  <a:lnTo>
                    <a:pt x="533336" y="655408"/>
                  </a:lnTo>
                  <a:lnTo>
                    <a:pt x="513664" y="652780"/>
                  </a:lnTo>
                  <a:lnTo>
                    <a:pt x="496062" y="648449"/>
                  </a:lnTo>
                  <a:lnTo>
                    <a:pt x="495300" y="647941"/>
                  </a:lnTo>
                  <a:lnTo>
                    <a:pt x="495300" y="647687"/>
                  </a:lnTo>
                  <a:lnTo>
                    <a:pt x="495300" y="99809"/>
                  </a:lnTo>
                  <a:lnTo>
                    <a:pt x="494538" y="99047"/>
                  </a:lnTo>
                  <a:lnTo>
                    <a:pt x="494538" y="97523"/>
                  </a:lnTo>
                  <a:lnTo>
                    <a:pt x="493776" y="95999"/>
                  </a:lnTo>
                  <a:lnTo>
                    <a:pt x="493014" y="95237"/>
                  </a:lnTo>
                  <a:lnTo>
                    <a:pt x="492252" y="93713"/>
                  </a:lnTo>
                  <a:lnTo>
                    <a:pt x="489204" y="90665"/>
                  </a:lnTo>
                  <a:lnTo>
                    <a:pt x="486918" y="89141"/>
                  </a:lnTo>
                  <a:lnTo>
                    <a:pt x="486156" y="89141"/>
                  </a:lnTo>
                  <a:lnTo>
                    <a:pt x="485394" y="88379"/>
                  </a:lnTo>
                  <a:lnTo>
                    <a:pt x="482346" y="86855"/>
                  </a:lnTo>
                  <a:lnTo>
                    <a:pt x="479018" y="86004"/>
                  </a:lnTo>
                  <a:lnTo>
                    <a:pt x="476796" y="85445"/>
                  </a:lnTo>
                  <a:lnTo>
                    <a:pt x="478536" y="85877"/>
                  </a:lnTo>
                  <a:lnTo>
                    <a:pt x="479018" y="86004"/>
                  </a:lnTo>
                  <a:lnTo>
                    <a:pt x="481584" y="85331"/>
                  </a:lnTo>
                  <a:lnTo>
                    <a:pt x="485394" y="83807"/>
                  </a:lnTo>
                  <a:lnTo>
                    <a:pt x="486156" y="83045"/>
                  </a:lnTo>
                  <a:lnTo>
                    <a:pt x="486918" y="83045"/>
                  </a:lnTo>
                  <a:lnTo>
                    <a:pt x="489204" y="81521"/>
                  </a:lnTo>
                  <a:lnTo>
                    <a:pt x="492252" y="78473"/>
                  </a:lnTo>
                  <a:lnTo>
                    <a:pt x="493014" y="76949"/>
                  </a:lnTo>
                  <a:lnTo>
                    <a:pt x="493776" y="76187"/>
                  </a:lnTo>
                  <a:lnTo>
                    <a:pt x="494538" y="74663"/>
                  </a:lnTo>
                  <a:lnTo>
                    <a:pt x="494538" y="73139"/>
                  </a:lnTo>
                  <a:lnTo>
                    <a:pt x="495300" y="72377"/>
                  </a:lnTo>
                  <a:lnTo>
                    <a:pt x="495300" y="0"/>
                  </a:lnTo>
                  <a:lnTo>
                    <a:pt x="477774" y="0"/>
                  </a:lnTo>
                  <a:lnTo>
                    <a:pt x="477774" y="66281"/>
                  </a:lnTo>
                  <a:lnTo>
                    <a:pt x="477774" y="66789"/>
                  </a:lnTo>
                  <a:lnTo>
                    <a:pt x="477012" y="68059"/>
                  </a:lnTo>
                  <a:lnTo>
                    <a:pt x="477012" y="67043"/>
                  </a:lnTo>
                  <a:lnTo>
                    <a:pt x="477012" y="66662"/>
                  </a:lnTo>
                  <a:lnTo>
                    <a:pt x="477774" y="66281"/>
                  </a:lnTo>
                  <a:lnTo>
                    <a:pt x="477774" y="0"/>
                  </a:lnTo>
                  <a:lnTo>
                    <a:pt x="476250" y="0"/>
                  </a:lnTo>
                  <a:lnTo>
                    <a:pt x="476250" y="66789"/>
                  </a:lnTo>
                  <a:lnTo>
                    <a:pt x="475488" y="67043"/>
                  </a:lnTo>
                  <a:lnTo>
                    <a:pt x="458635" y="71577"/>
                  </a:lnTo>
                  <a:lnTo>
                    <a:pt x="438213" y="74485"/>
                  </a:lnTo>
                  <a:lnTo>
                    <a:pt x="417563" y="75958"/>
                  </a:lnTo>
                  <a:lnTo>
                    <a:pt x="400812" y="76187"/>
                  </a:lnTo>
                  <a:lnTo>
                    <a:pt x="390906" y="76187"/>
                  </a:lnTo>
                  <a:lnTo>
                    <a:pt x="390144" y="76187"/>
                  </a:lnTo>
                  <a:lnTo>
                    <a:pt x="0" y="76187"/>
                  </a:lnTo>
                  <a:lnTo>
                    <a:pt x="0" y="95237"/>
                  </a:lnTo>
                  <a:lnTo>
                    <a:pt x="384810" y="95237"/>
                  </a:lnTo>
                  <a:lnTo>
                    <a:pt x="390144" y="95237"/>
                  </a:lnTo>
                  <a:lnTo>
                    <a:pt x="390906" y="95237"/>
                  </a:lnTo>
                  <a:lnTo>
                    <a:pt x="400050" y="95999"/>
                  </a:lnTo>
                  <a:lnTo>
                    <a:pt x="456742" y="100190"/>
                  </a:lnTo>
                  <a:lnTo>
                    <a:pt x="476250" y="105295"/>
                  </a:lnTo>
                  <a:lnTo>
                    <a:pt x="476250" y="653783"/>
                  </a:lnTo>
                  <a:lnTo>
                    <a:pt x="478536" y="658355"/>
                  </a:lnTo>
                  <a:lnTo>
                    <a:pt x="481584" y="661403"/>
                  </a:lnTo>
                  <a:lnTo>
                    <a:pt x="481584" y="662165"/>
                  </a:lnTo>
                  <a:lnTo>
                    <a:pt x="482346" y="662165"/>
                  </a:lnTo>
                  <a:lnTo>
                    <a:pt x="484632" y="663689"/>
                  </a:lnTo>
                  <a:lnTo>
                    <a:pt x="485394" y="664451"/>
                  </a:lnTo>
                  <a:lnTo>
                    <a:pt x="486156" y="664451"/>
                  </a:lnTo>
                  <a:lnTo>
                    <a:pt x="489966" y="666737"/>
                  </a:lnTo>
                  <a:lnTo>
                    <a:pt x="493014" y="667448"/>
                  </a:lnTo>
                  <a:lnTo>
                    <a:pt x="495300" y="667981"/>
                  </a:lnTo>
                  <a:lnTo>
                    <a:pt x="509549" y="671271"/>
                  </a:lnTo>
                  <a:lnTo>
                    <a:pt x="530339" y="674141"/>
                  </a:lnTo>
                  <a:lnTo>
                    <a:pt x="551319" y="675779"/>
                  </a:lnTo>
                  <a:lnTo>
                    <a:pt x="571500" y="676643"/>
                  </a:lnTo>
                  <a:lnTo>
                    <a:pt x="580644" y="676643"/>
                  </a:lnTo>
                  <a:lnTo>
                    <a:pt x="581406" y="657593"/>
                  </a:lnTo>
                  <a:close/>
                </a:path>
              </a:pathLst>
            </a:custGeom>
            <a:solidFill>
              <a:srgbClr val="FF2BD8"/>
            </a:solidFill>
          </p:spPr>
          <p:txBody>
            <a:bodyPr wrap="square" lIns="0" tIns="0" rIns="0" bIns="0" rtlCol="0"/>
            <a:lstStyle/>
            <a:p>
              <a:endParaRPr/>
            </a:p>
          </p:txBody>
        </p:sp>
        <p:pic>
          <p:nvPicPr>
            <p:cNvPr id="18" name="object 18"/>
            <p:cNvPicPr/>
            <p:nvPr/>
          </p:nvPicPr>
          <p:blipFill>
            <a:blip r:embed="rId8" cstate="print"/>
            <a:stretch>
              <a:fillRect/>
            </a:stretch>
          </p:blipFill>
          <p:spPr>
            <a:xfrm>
              <a:off x="5119449" y="6332219"/>
              <a:ext cx="467010" cy="531021"/>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253" y="728726"/>
            <a:ext cx="7009765" cy="574040"/>
          </a:xfrm>
          <a:prstGeom prst="rect">
            <a:avLst/>
          </a:prstGeom>
        </p:spPr>
        <p:txBody>
          <a:bodyPr vert="horz" wrap="square" lIns="0" tIns="12700" rIns="0" bIns="0" rtlCol="0">
            <a:spAutoFit/>
          </a:bodyPr>
          <a:lstStyle/>
          <a:p>
            <a:pPr marL="12700">
              <a:lnSpc>
                <a:spcPct val="100000"/>
              </a:lnSpc>
              <a:spcBef>
                <a:spcPts val="100"/>
              </a:spcBef>
            </a:pPr>
            <a:r>
              <a:rPr dirty="0"/>
              <a:t>Stop-and-Wait – </a:t>
            </a:r>
            <a:r>
              <a:rPr spc="-5" dirty="0"/>
              <a:t>Noisy </a:t>
            </a:r>
            <a:r>
              <a:rPr dirty="0"/>
              <a:t>channel</a:t>
            </a:r>
            <a:r>
              <a:rPr spc="-145" dirty="0"/>
              <a:t> </a:t>
            </a:r>
            <a:r>
              <a:rPr dirty="0"/>
              <a:t>(3)</a:t>
            </a:r>
          </a:p>
        </p:txBody>
      </p:sp>
      <p:sp>
        <p:nvSpPr>
          <p:cNvPr id="3" name="object 3"/>
          <p:cNvSpPr txBox="1"/>
          <p:nvPr/>
        </p:nvSpPr>
        <p:spPr>
          <a:xfrm>
            <a:off x="1384046" y="2206244"/>
            <a:ext cx="260096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Receiver loop</a:t>
            </a:r>
            <a:r>
              <a:rPr sz="2400" spc="-50" dirty="0">
                <a:latin typeface="Arial"/>
                <a:cs typeface="Arial"/>
              </a:rPr>
              <a:t> </a:t>
            </a:r>
            <a:r>
              <a:rPr sz="2400" spc="-5" dirty="0">
                <a:latin typeface="Arial"/>
                <a:cs typeface="Arial"/>
              </a:rPr>
              <a:t>(p3):</a:t>
            </a:r>
            <a:endParaRPr sz="2400">
              <a:latin typeface="Arial"/>
              <a:cs typeface="Arial"/>
            </a:endParaRPr>
          </a:p>
        </p:txBody>
      </p:sp>
      <p:grpSp>
        <p:nvGrpSpPr>
          <p:cNvPr id="4" name="object 4"/>
          <p:cNvGrpSpPr/>
          <p:nvPr/>
        </p:nvGrpSpPr>
        <p:grpSpPr>
          <a:xfrm>
            <a:off x="4772405" y="1995677"/>
            <a:ext cx="3878579" cy="3337560"/>
            <a:chOff x="4772405" y="1995677"/>
            <a:chExt cx="3878579" cy="3337560"/>
          </a:xfrm>
        </p:grpSpPr>
        <p:pic>
          <p:nvPicPr>
            <p:cNvPr id="5" name="object 5"/>
            <p:cNvPicPr/>
            <p:nvPr/>
          </p:nvPicPr>
          <p:blipFill>
            <a:blip r:embed="rId2" cstate="print"/>
            <a:stretch>
              <a:fillRect/>
            </a:stretch>
          </p:blipFill>
          <p:spPr>
            <a:xfrm>
              <a:off x="4772405" y="1995677"/>
              <a:ext cx="3878579" cy="2378202"/>
            </a:xfrm>
            <a:prstGeom prst="rect">
              <a:avLst/>
            </a:prstGeom>
          </p:spPr>
        </p:pic>
        <p:sp>
          <p:nvSpPr>
            <p:cNvPr id="6" name="object 6"/>
            <p:cNvSpPr/>
            <p:nvPr/>
          </p:nvSpPr>
          <p:spPr>
            <a:xfrm>
              <a:off x="4800599" y="4042410"/>
              <a:ext cx="534670" cy="110489"/>
            </a:xfrm>
            <a:custGeom>
              <a:avLst/>
              <a:gdLst/>
              <a:ahLst/>
              <a:cxnLst/>
              <a:rect l="l" t="t" r="r" b="b"/>
              <a:pathLst>
                <a:path w="534670" h="110489">
                  <a:moveTo>
                    <a:pt x="496052" y="55204"/>
                  </a:moveTo>
                  <a:lnTo>
                    <a:pt x="479683" y="45615"/>
                  </a:lnTo>
                  <a:lnTo>
                    <a:pt x="762" y="44196"/>
                  </a:lnTo>
                  <a:lnTo>
                    <a:pt x="0" y="63246"/>
                  </a:lnTo>
                  <a:lnTo>
                    <a:pt x="479741" y="64665"/>
                  </a:lnTo>
                  <a:lnTo>
                    <a:pt x="496052" y="55204"/>
                  </a:lnTo>
                  <a:close/>
                </a:path>
                <a:path w="534670" h="110489">
                  <a:moveTo>
                    <a:pt x="515112" y="66511"/>
                  </a:moveTo>
                  <a:lnTo>
                    <a:pt x="515112" y="64770"/>
                  </a:lnTo>
                  <a:lnTo>
                    <a:pt x="479683" y="64698"/>
                  </a:lnTo>
                  <a:lnTo>
                    <a:pt x="433578" y="91440"/>
                  </a:lnTo>
                  <a:lnTo>
                    <a:pt x="429006" y="93726"/>
                  </a:lnTo>
                  <a:lnTo>
                    <a:pt x="427482" y="99822"/>
                  </a:lnTo>
                  <a:lnTo>
                    <a:pt x="430530" y="104394"/>
                  </a:lnTo>
                  <a:lnTo>
                    <a:pt x="432816" y="108966"/>
                  </a:lnTo>
                  <a:lnTo>
                    <a:pt x="438912" y="110490"/>
                  </a:lnTo>
                  <a:lnTo>
                    <a:pt x="443484" y="107442"/>
                  </a:lnTo>
                  <a:lnTo>
                    <a:pt x="515112" y="66511"/>
                  </a:lnTo>
                  <a:close/>
                </a:path>
                <a:path w="534670" h="110489">
                  <a:moveTo>
                    <a:pt x="534162" y="55626"/>
                  </a:moveTo>
                  <a:lnTo>
                    <a:pt x="443484" y="2286"/>
                  </a:lnTo>
                  <a:lnTo>
                    <a:pt x="438912" y="0"/>
                  </a:lnTo>
                  <a:lnTo>
                    <a:pt x="433578" y="1524"/>
                  </a:lnTo>
                  <a:lnTo>
                    <a:pt x="430530" y="6096"/>
                  </a:lnTo>
                  <a:lnTo>
                    <a:pt x="428244" y="9906"/>
                  </a:lnTo>
                  <a:lnTo>
                    <a:pt x="429768" y="16002"/>
                  </a:lnTo>
                  <a:lnTo>
                    <a:pt x="434340" y="19050"/>
                  </a:lnTo>
                  <a:lnTo>
                    <a:pt x="479683" y="45615"/>
                  </a:lnTo>
                  <a:lnTo>
                    <a:pt x="515112" y="45720"/>
                  </a:lnTo>
                  <a:lnTo>
                    <a:pt x="515112" y="66511"/>
                  </a:lnTo>
                  <a:lnTo>
                    <a:pt x="534162" y="55626"/>
                  </a:lnTo>
                  <a:close/>
                </a:path>
                <a:path w="534670" h="110489">
                  <a:moveTo>
                    <a:pt x="515112" y="64770"/>
                  </a:moveTo>
                  <a:lnTo>
                    <a:pt x="515112" y="45720"/>
                  </a:lnTo>
                  <a:lnTo>
                    <a:pt x="479683" y="45615"/>
                  </a:lnTo>
                  <a:lnTo>
                    <a:pt x="496052" y="55204"/>
                  </a:lnTo>
                  <a:lnTo>
                    <a:pt x="509778" y="47244"/>
                  </a:lnTo>
                  <a:lnTo>
                    <a:pt x="509778" y="64754"/>
                  </a:lnTo>
                  <a:lnTo>
                    <a:pt x="515112" y="64770"/>
                  </a:lnTo>
                  <a:close/>
                </a:path>
                <a:path w="534670" h="110489">
                  <a:moveTo>
                    <a:pt x="509778" y="64754"/>
                  </a:moveTo>
                  <a:lnTo>
                    <a:pt x="509778" y="63246"/>
                  </a:lnTo>
                  <a:lnTo>
                    <a:pt x="496052" y="55204"/>
                  </a:lnTo>
                  <a:lnTo>
                    <a:pt x="479741" y="64665"/>
                  </a:lnTo>
                  <a:lnTo>
                    <a:pt x="509778" y="64754"/>
                  </a:lnTo>
                  <a:close/>
                </a:path>
                <a:path w="534670" h="110489">
                  <a:moveTo>
                    <a:pt x="509778" y="63246"/>
                  </a:moveTo>
                  <a:lnTo>
                    <a:pt x="509778" y="47244"/>
                  </a:lnTo>
                  <a:lnTo>
                    <a:pt x="496052" y="55204"/>
                  </a:lnTo>
                  <a:lnTo>
                    <a:pt x="509778" y="63246"/>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5892205" y="4373879"/>
              <a:ext cx="2646799" cy="958980"/>
            </a:xfrm>
            <a:prstGeom prst="rect">
              <a:avLst/>
            </a:prstGeom>
          </p:spPr>
        </p:pic>
        <p:sp>
          <p:nvSpPr>
            <p:cNvPr id="8" name="object 8"/>
            <p:cNvSpPr/>
            <p:nvPr/>
          </p:nvSpPr>
          <p:spPr>
            <a:xfrm>
              <a:off x="4800600" y="4476749"/>
              <a:ext cx="543560" cy="666750"/>
            </a:xfrm>
            <a:custGeom>
              <a:avLst/>
              <a:gdLst/>
              <a:ahLst/>
              <a:cxnLst/>
              <a:rect l="l" t="t" r="r" b="b"/>
              <a:pathLst>
                <a:path w="543560" h="666750">
                  <a:moveTo>
                    <a:pt x="543306" y="0"/>
                  </a:moveTo>
                  <a:lnTo>
                    <a:pt x="492760" y="3378"/>
                  </a:lnTo>
                  <a:lnTo>
                    <a:pt x="458724" y="12954"/>
                  </a:lnTo>
                  <a:lnTo>
                    <a:pt x="457962" y="12954"/>
                  </a:lnTo>
                  <a:lnTo>
                    <a:pt x="457200" y="13716"/>
                  </a:lnTo>
                  <a:lnTo>
                    <a:pt x="457200" y="14478"/>
                  </a:lnTo>
                  <a:lnTo>
                    <a:pt x="455676" y="15240"/>
                  </a:lnTo>
                  <a:lnTo>
                    <a:pt x="454914" y="16764"/>
                  </a:lnTo>
                  <a:lnTo>
                    <a:pt x="454152" y="17526"/>
                  </a:lnTo>
                  <a:lnTo>
                    <a:pt x="453390" y="19050"/>
                  </a:lnTo>
                  <a:lnTo>
                    <a:pt x="453390" y="20574"/>
                  </a:lnTo>
                  <a:lnTo>
                    <a:pt x="452628" y="21336"/>
                  </a:lnTo>
                  <a:lnTo>
                    <a:pt x="452628" y="316230"/>
                  </a:lnTo>
                  <a:lnTo>
                    <a:pt x="440499" y="319836"/>
                  </a:lnTo>
                  <a:lnTo>
                    <a:pt x="425716" y="322059"/>
                  </a:lnTo>
                  <a:lnTo>
                    <a:pt x="410679" y="323278"/>
                  </a:lnTo>
                  <a:lnTo>
                    <a:pt x="397764" y="323850"/>
                  </a:lnTo>
                  <a:lnTo>
                    <a:pt x="381762" y="323850"/>
                  </a:lnTo>
                  <a:lnTo>
                    <a:pt x="381000" y="323850"/>
                  </a:lnTo>
                  <a:lnTo>
                    <a:pt x="0" y="323850"/>
                  </a:lnTo>
                  <a:lnTo>
                    <a:pt x="0" y="342900"/>
                  </a:lnTo>
                  <a:lnTo>
                    <a:pt x="375666" y="342900"/>
                  </a:lnTo>
                  <a:lnTo>
                    <a:pt x="381000" y="342900"/>
                  </a:lnTo>
                  <a:lnTo>
                    <a:pt x="381762" y="342900"/>
                  </a:lnTo>
                  <a:lnTo>
                    <a:pt x="397764" y="343700"/>
                  </a:lnTo>
                  <a:lnTo>
                    <a:pt x="438378" y="347268"/>
                  </a:lnTo>
                  <a:lnTo>
                    <a:pt x="452628" y="350901"/>
                  </a:lnTo>
                  <a:lnTo>
                    <a:pt x="452628" y="646176"/>
                  </a:lnTo>
                  <a:lnTo>
                    <a:pt x="453390" y="646938"/>
                  </a:lnTo>
                  <a:lnTo>
                    <a:pt x="453390" y="648462"/>
                  </a:lnTo>
                  <a:lnTo>
                    <a:pt x="454152" y="649986"/>
                  </a:lnTo>
                  <a:lnTo>
                    <a:pt x="454914" y="650748"/>
                  </a:lnTo>
                  <a:lnTo>
                    <a:pt x="455676" y="652272"/>
                  </a:lnTo>
                  <a:lnTo>
                    <a:pt x="457200" y="653034"/>
                  </a:lnTo>
                  <a:lnTo>
                    <a:pt x="457200" y="653796"/>
                  </a:lnTo>
                  <a:lnTo>
                    <a:pt x="457962" y="654558"/>
                  </a:lnTo>
                  <a:lnTo>
                    <a:pt x="458724" y="654558"/>
                  </a:lnTo>
                  <a:lnTo>
                    <a:pt x="461010" y="656082"/>
                  </a:lnTo>
                  <a:lnTo>
                    <a:pt x="461772" y="656844"/>
                  </a:lnTo>
                  <a:lnTo>
                    <a:pt x="469392" y="659892"/>
                  </a:lnTo>
                  <a:lnTo>
                    <a:pt x="471678" y="660273"/>
                  </a:lnTo>
                  <a:lnTo>
                    <a:pt x="473964" y="660654"/>
                  </a:lnTo>
                  <a:lnTo>
                    <a:pt x="479298" y="662178"/>
                  </a:lnTo>
                  <a:lnTo>
                    <a:pt x="484632" y="662940"/>
                  </a:lnTo>
                  <a:lnTo>
                    <a:pt x="496824" y="664464"/>
                  </a:lnTo>
                  <a:lnTo>
                    <a:pt x="503682" y="665226"/>
                  </a:lnTo>
                  <a:lnTo>
                    <a:pt x="518922" y="666750"/>
                  </a:lnTo>
                  <a:lnTo>
                    <a:pt x="543306" y="666750"/>
                  </a:lnTo>
                  <a:lnTo>
                    <a:pt x="543306" y="647700"/>
                  </a:lnTo>
                  <a:lnTo>
                    <a:pt x="526542" y="647674"/>
                  </a:lnTo>
                  <a:lnTo>
                    <a:pt x="513969" y="647153"/>
                  </a:lnTo>
                  <a:lnTo>
                    <a:pt x="499071" y="645909"/>
                  </a:lnTo>
                  <a:lnTo>
                    <a:pt x="484390" y="643674"/>
                  </a:lnTo>
                  <a:lnTo>
                    <a:pt x="471678" y="640080"/>
                  </a:lnTo>
                  <a:lnTo>
                    <a:pt x="471678" y="344424"/>
                  </a:lnTo>
                  <a:lnTo>
                    <a:pt x="470916" y="342900"/>
                  </a:lnTo>
                  <a:lnTo>
                    <a:pt x="470916" y="341376"/>
                  </a:lnTo>
                  <a:lnTo>
                    <a:pt x="466344" y="336804"/>
                  </a:lnTo>
                  <a:lnTo>
                    <a:pt x="464058" y="335280"/>
                  </a:lnTo>
                  <a:lnTo>
                    <a:pt x="463296" y="335280"/>
                  </a:lnTo>
                  <a:lnTo>
                    <a:pt x="463296" y="334518"/>
                  </a:lnTo>
                  <a:lnTo>
                    <a:pt x="462534" y="334518"/>
                  </a:lnTo>
                  <a:lnTo>
                    <a:pt x="460832" y="333679"/>
                  </a:lnTo>
                  <a:lnTo>
                    <a:pt x="462534" y="332994"/>
                  </a:lnTo>
                  <a:lnTo>
                    <a:pt x="463296" y="332994"/>
                  </a:lnTo>
                  <a:lnTo>
                    <a:pt x="463296" y="332232"/>
                  </a:lnTo>
                  <a:lnTo>
                    <a:pt x="464058" y="332232"/>
                  </a:lnTo>
                  <a:lnTo>
                    <a:pt x="465582" y="330708"/>
                  </a:lnTo>
                  <a:lnTo>
                    <a:pt x="466344" y="330708"/>
                  </a:lnTo>
                  <a:lnTo>
                    <a:pt x="469392" y="327660"/>
                  </a:lnTo>
                  <a:lnTo>
                    <a:pt x="470916" y="326136"/>
                  </a:lnTo>
                  <a:lnTo>
                    <a:pt x="470916" y="324612"/>
                  </a:lnTo>
                  <a:lnTo>
                    <a:pt x="471678" y="323088"/>
                  </a:lnTo>
                  <a:lnTo>
                    <a:pt x="471678" y="27178"/>
                  </a:lnTo>
                  <a:lnTo>
                    <a:pt x="472440" y="26670"/>
                  </a:lnTo>
                  <a:lnTo>
                    <a:pt x="485927" y="23469"/>
                  </a:lnTo>
                  <a:lnTo>
                    <a:pt x="499618" y="21513"/>
                  </a:lnTo>
                  <a:lnTo>
                    <a:pt x="513422" y="20421"/>
                  </a:lnTo>
                  <a:lnTo>
                    <a:pt x="527304" y="19812"/>
                  </a:lnTo>
                  <a:lnTo>
                    <a:pt x="543306" y="19050"/>
                  </a:lnTo>
                  <a:lnTo>
                    <a:pt x="543306" y="0"/>
                  </a:lnTo>
                  <a:close/>
                </a:path>
              </a:pathLst>
            </a:custGeom>
            <a:solidFill>
              <a:srgbClr val="FF2BD8"/>
            </a:solidFill>
          </p:spPr>
          <p:txBody>
            <a:bodyPr wrap="square" lIns="0" tIns="0" rIns="0" bIns="0" rtlCol="0"/>
            <a:lstStyle/>
            <a:p>
              <a:endParaRPr/>
            </a:p>
          </p:txBody>
        </p:sp>
      </p:grpSp>
      <p:sp>
        <p:nvSpPr>
          <p:cNvPr id="9" name="object 9"/>
          <p:cNvSpPr txBox="1"/>
          <p:nvPr/>
        </p:nvSpPr>
        <p:spPr>
          <a:xfrm>
            <a:off x="2927095" y="3942080"/>
            <a:ext cx="1762760" cy="1717675"/>
          </a:xfrm>
          <a:prstGeom prst="rect">
            <a:avLst/>
          </a:prstGeom>
        </p:spPr>
        <p:txBody>
          <a:bodyPr vert="horz" wrap="square" lIns="0" tIns="12700" rIns="0" bIns="0" rtlCol="0">
            <a:spAutoFit/>
          </a:bodyPr>
          <a:lstStyle/>
          <a:p>
            <a:pPr marL="12700">
              <a:lnSpc>
                <a:spcPct val="100000"/>
              </a:lnSpc>
              <a:spcBef>
                <a:spcPts val="100"/>
              </a:spcBef>
            </a:pPr>
            <a:r>
              <a:rPr sz="1600" spc="-20" dirty="0">
                <a:latin typeface="Arial"/>
                <a:cs typeface="Arial"/>
              </a:rPr>
              <a:t>Wait </a:t>
            </a:r>
            <a:r>
              <a:rPr sz="1600" spc="-5" dirty="0">
                <a:latin typeface="Arial"/>
                <a:cs typeface="Arial"/>
              </a:rPr>
              <a:t>for </a:t>
            </a:r>
            <a:r>
              <a:rPr sz="1600" dirty="0">
                <a:latin typeface="Arial"/>
                <a:cs typeface="Arial"/>
              </a:rPr>
              <a:t>a</a:t>
            </a:r>
            <a:r>
              <a:rPr sz="1600" spc="10" dirty="0">
                <a:latin typeface="Arial"/>
                <a:cs typeface="Arial"/>
              </a:rPr>
              <a:t> </a:t>
            </a:r>
            <a:r>
              <a:rPr sz="1600" spc="-5" dirty="0">
                <a:latin typeface="Arial"/>
                <a:cs typeface="Arial"/>
              </a:rPr>
              <a:t>frame</a:t>
            </a:r>
            <a:endParaRPr sz="1600">
              <a:latin typeface="Arial"/>
              <a:cs typeface="Arial"/>
            </a:endParaRPr>
          </a:p>
          <a:p>
            <a:pPr marL="12700" marR="5080">
              <a:lnSpc>
                <a:spcPct val="100000"/>
              </a:lnSpc>
              <a:spcBef>
                <a:spcPts val="1600"/>
              </a:spcBef>
            </a:pPr>
            <a:r>
              <a:rPr sz="1600" spc="-5" dirty="0">
                <a:latin typeface="Arial"/>
                <a:cs typeface="Arial"/>
              </a:rPr>
              <a:t>If </a:t>
            </a:r>
            <a:r>
              <a:rPr sz="1600" spc="-15" dirty="0">
                <a:latin typeface="Arial"/>
                <a:cs typeface="Arial"/>
              </a:rPr>
              <a:t>it’s </a:t>
            </a:r>
            <a:r>
              <a:rPr sz="1600" spc="-5" dirty="0">
                <a:latin typeface="Arial"/>
                <a:cs typeface="Arial"/>
              </a:rPr>
              <a:t>new then take  it and advance  expected</a:t>
            </a:r>
            <a:r>
              <a:rPr sz="1600" spc="-25" dirty="0">
                <a:latin typeface="Arial"/>
                <a:cs typeface="Arial"/>
              </a:rPr>
              <a:t> </a:t>
            </a:r>
            <a:r>
              <a:rPr sz="1600" spc="-5" dirty="0">
                <a:latin typeface="Arial"/>
                <a:cs typeface="Arial"/>
              </a:rPr>
              <a:t>frame</a:t>
            </a:r>
            <a:endParaRPr sz="1600">
              <a:latin typeface="Arial"/>
              <a:cs typeface="Arial"/>
            </a:endParaRPr>
          </a:p>
          <a:p>
            <a:pPr>
              <a:lnSpc>
                <a:spcPct val="100000"/>
              </a:lnSpc>
              <a:spcBef>
                <a:spcPts val="50"/>
              </a:spcBef>
            </a:pPr>
            <a:endParaRPr sz="1800">
              <a:latin typeface="Arial"/>
              <a:cs typeface="Arial"/>
            </a:endParaRPr>
          </a:p>
          <a:p>
            <a:pPr marL="21590">
              <a:lnSpc>
                <a:spcPct val="100000"/>
              </a:lnSpc>
            </a:pPr>
            <a:r>
              <a:rPr sz="1600" spc="-5" dirty="0">
                <a:latin typeface="Arial"/>
                <a:cs typeface="Arial"/>
              </a:rPr>
              <a:t>Ack current</a:t>
            </a:r>
            <a:r>
              <a:rPr sz="1600" spc="-30" dirty="0">
                <a:latin typeface="Arial"/>
                <a:cs typeface="Arial"/>
              </a:rPr>
              <a:t> </a:t>
            </a:r>
            <a:r>
              <a:rPr sz="1600" spc="-5" dirty="0">
                <a:latin typeface="Arial"/>
                <a:cs typeface="Arial"/>
              </a:rPr>
              <a:t>frame</a:t>
            </a:r>
            <a:endParaRPr sz="1600">
              <a:latin typeface="Arial"/>
              <a:cs typeface="Arial"/>
            </a:endParaRPr>
          </a:p>
        </p:txBody>
      </p:sp>
      <p:grpSp>
        <p:nvGrpSpPr>
          <p:cNvPr id="10" name="object 10"/>
          <p:cNvGrpSpPr/>
          <p:nvPr/>
        </p:nvGrpSpPr>
        <p:grpSpPr>
          <a:xfrm>
            <a:off x="4800600" y="5383333"/>
            <a:ext cx="3535045" cy="1093470"/>
            <a:chOff x="4800600" y="5383333"/>
            <a:chExt cx="3535045" cy="1093470"/>
          </a:xfrm>
        </p:grpSpPr>
        <p:pic>
          <p:nvPicPr>
            <p:cNvPr id="11" name="object 11"/>
            <p:cNvPicPr/>
            <p:nvPr/>
          </p:nvPicPr>
          <p:blipFill>
            <a:blip r:embed="rId4" cstate="print"/>
            <a:stretch>
              <a:fillRect/>
            </a:stretch>
          </p:blipFill>
          <p:spPr>
            <a:xfrm>
              <a:off x="5037086" y="5383333"/>
              <a:ext cx="3298319" cy="948886"/>
            </a:xfrm>
            <a:prstGeom prst="rect">
              <a:avLst/>
            </a:prstGeom>
          </p:spPr>
        </p:pic>
        <p:sp>
          <p:nvSpPr>
            <p:cNvPr id="12" name="object 12"/>
            <p:cNvSpPr/>
            <p:nvPr/>
          </p:nvSpPr>
          <p:spPr>
            <a:xfrm>
              <a:off x="4800600" y="5499353"/>
              <a:ext cx="534670" cy="110489"/>
            </a:xfrm>
            <a:custGeom>
              <a:avLst/>
              <a:gdLst/>
              <a:ahLst/>
              <a:cxnLst/>
              <a:rect l="l" t="t" r="r" b="b"/>
              <a:pathLst>
                <a:path w="534670" h="110489">
                  <a:moveTo>
                    <a:pt x="495522" y="55512"/>
                  </a:moveTo>
                  <a:lnTo>
                    <a:pt x="478911" y="45612"/>
                  </a:lnTo>
                  <a:lnTo>
                    <a:pt x="762" y="44196"/>
                  </a:lnTo>
                  <a:lnTo>
                    <a:pt x="0" y="63246"/>
                  </a:lnTo>
                  <a:lnTo>
                    <a:pt x="479741" y="64665"/>
                  </a:lnTo>
                  <a:lnTo>
                    <a:pt x="495522" y="55512"/>
                  </a:lnTo>
                  <a:close/>
                </a:path>
                <a:path w="534670" h="110489">
                  <a:moveTo>
                    <a:pt x="515112" y="66671"/>
                  </a:moveTo>
                  <a:lnTo>
                    <a:pt x="515112" y="64770"/>
                  </a:lnTo>
                  <a:lnTo>
                    <a:pt x="479741" y="64665"/>
                  </a:lnTo>
                  <a:lnTo>
                    <a:pt x="433578" y="91440"/>
                  </a:lnTo>
                  <a:lnTo>
                    <a:pt x="429006" y="94488"/>
                  </a:lnTo>
                  <a:lnTo>
                    <a:pt x="427482" y="99822"/>
                  </a:lnTo>
                  <a:lnTo>
                    <a:pt x="430530" y="104394"/>
                  </a:lnTo>
                  <a:lnTo>
                    <a:pt x="432816" y="108966"/>
                  </a:lnTo>
                  <a:lnTo>
                    <a:pt x="438912" y="110490"/>
                  </a:lnTo>
                  <a:lnTo>
                    <a:pt x="443484" y="108204"/>
                  </a:lnTo>
                  <a:lnTo>
                    <a:pt x="515112" y="66671"/>
                  </a:lnTo>
                  <a:close/>
                </a:path>
                <a:path w="534670" h="110489">
                  <a:moveTo>
                    <a:pt x="534162" y="55626"/>
                  </a:moveTo>
                  <a:lnTo>
                    <a:pt x="443484" y="3048"/>
                  </a:lnTo>
                  <a:lnTo>
                    <a:pt x="438912" y="0"/>
                  </a:lnTo>
                  <a:lnTo>
                    <a:pt x="433578" y="1524"/>
                  </a:lnTo>
                  <a:lnTo>
                    <a:pt x="430530" y="6096"/>
                  </a:lnTo>
                  <a:lnTo>
                    <a:pt x="428244" y="10668"/>
                  </a:lnTo>
                  <a:lnTo>
                    <a:pt x="429768" y="16764"/>
                  </a:lnTo>
                  <a:lnTo>
                    <a:pt x="434340" y="19050"/>
                  </a:lnTo>
                  <a:lnTo>
                    <a:pt x="478911" y="45612"/>
                  </a:lnTo>
                  <a:lnTo>
                    <a:pt x="515112" y="45720"/>
                  </a:lnTo>
                  <a:lnTo>
                    <a:pt x="515112" y="66671"/>
                  </a:lnTo>
                  <a:lnTo>
                    <a:pt x="534162" y="55626"/>
                  </a:lnTo>
                  <a:close/>
                </a:path>
                <a:path w="534670" h="110489">
                  <a:moveTo>
                    <a:pt x="515112" y="64770"/>
                  </a:moveTo>
                  <a:lnTo>
                    <a:pt x="515112" y="45720"/>
                  </a:lnTo>
                  <a:lnTo>
                    <a:pt x="478911" y="45612"/>
                  </a:lnTo>
                  <a:lnTo>
                    <a:pt x="495522" y="55512"/>
                  </a:lnTo>
                  <a:lnTo>
                    <a:pt x="509778" y="47244"/>
                  </a:lnTo>
                  <a:lnTo>
                    <a:pt x="509778" y="64754"/>
                  </a:lnTo>
                  <a:lnTo>
                    <a:pt x="515112" y="64770"/>
                  </a:lnTo>
                  <a:close/>
                </a:path>
                <a:path w="534670" h="110489">
                  <a:moveTo>
                    <a:pt x="509778" y="64754"/>
                  </a:moveTo>
                  <a:lnTo>
                    <a:pt x="509778" y="64008"/>
                  </a:lnTo>
                  <a:lnTo>
                    <a:pt x="495522" y="55512"/>
                  </a:lnTo>
                  <a:lnTo>
                    <a:pt x="479741" y="64665"/>
                  </a:lnTo>
                  <a:lnTo>
                    <a:pt x="509778" y="64754"/>
                  </a:lnTo>
                  <a:close/>
                </a:path>
                <a:path w="534670" h="110489">
                  <a:moveTo>
                    <a:pt x="509778" y="64008"/>
                  </a:moveTo>
                  <a:lnTo>
                    <a:pt x="509778" y="47244"/>
                  </a:lnTo>
                  <a:lnTo>
                    <a:pt x="495522" y="55512"/>
                  </a:lnTo>
                  <a:lnTo>
                    <a:pt x="509778" y="64008"/>
                  </a:lnTo>
                  <a:close/>
                </a:path>
              </a:pathLst>
            </a:custGeom>
            <a:solidFill>
              <a:srgbClr val="FF2BD8"/>
            </a:solidFill>
          </p:spPr>
          <p:txBody>
            <a:bodyPr wrap="square" lIns="0" tIns="0" rIns="0" bIns="0" rtlCol="0"/>
            <a:lstStyle/>
            <a:p>
              <a:endParaRPr/>
            </a:p>
          </p:txBody>
        </p:sp>
        <p:pic>
          <p:nvPicPr>
            <p:cNvPr id="13" name="object 13"/>
            <p:cNvPicPr/>
            <p:nvPr/>
          </p:nvPicPr>
          <p:blipFill>
            <a:blip r:embed="rId5" cstate="print"/>
            <a:stretch>
              <a:fillRect/>
            </a:stretch>
          </p:blipFill>
          <p:spPr>
            <a:xfrm>
              <a:off x="5037086" y="6332219"/>
              <a:ext cx="71259" cy="144378"/>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338" y="1222502"/>
            <a:ext cx="4140835" cy="574040"/>
          </a:xfrm>
          <a:prstGeom prst="rect">
            <a:avLst/>
          </a:prstGeom>
        </p:spPr>
        <p:txBody>
          <a:bodyPr vert="horz" wrap="square" lIns="0" tIns="12700" rIns="0" bIns="0" rtlCol="0">
            <a:spAutoFit/>
          </a:bodyPr>
          <a:lstStyle/>
          <a:p>
            <a:pPr marL="12700">
              <a:lnSpc>
                <a:spcPct val="100000"/>
              </a:lnSpc>
              <a:spcBef>
                <a:spcPts val="100"/>
              </a:spcBef>
            </a:pPr>
            <a:r>
              <a:rPr lang="en-US" dirty="0"/>
              <a:t>Outline</a:t>
            </a:r>
            <a:endParaRPr dirty="0"/>
          </a:p>
        </p:txBody>
      </p:sp>
      <p:sp>
        <p:nvSpPr>
          <p:cNvPr id="3" name="object 3"/>
          <p:cNvSpPr txBox="1"/>
          <p:nvPr/>
        </p:nvSpPr>
        <p:spPr>
          <a:xfrm>
            <a:off x="2958338" y="2458085"/>
            <a:ext cx="4751705" cy="3336811"/>
          </a:xfrm>
          <a:prstGeom prst="rect">
            <a:avLst/>
          </a:prstGeom>
        </p:spPr>
        <p:txBody>
          <a:bodyPr vert="horz" wrap="square" lIns="0" tIns="12700" rIns="0" bIns="0" rtlCol="0">
            <a:spAutoFit/>
          </a:bodyPr>
          <a:lstStyle/>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Data Link Layer Design</a:t>
            </a:r>
            <a:r>
              <a:rPr sz="2400" spc="-15" dirty="0">
                <a:latin typeface="Arial"/>
                <a:cs typeface="Arial"/>
              </a:rPr>
              <a:t> </a:t>
            </a:r>
            <a:r>
              <a:rPr sz="2400" spc="-5" dirty="0">
                <a:latin typeface="Arial"/>
                <a:cs typeface="Arial"/>
              </a:rPr>
              <a:t>Issues</a:t>
            </a:r>
            <a:endParaRPr lang="en-US" sz="2400" spc="-5" dirty="0">
              <a:latin typeface="Arial"/>
              <a:cs typeface="Arial"/>
            </a:endParaRPr>
          </a:p>
          <a:p>
            <a:pPr marL="12700">
              <a:lnSpc>
                <a:spcPct val="100000"/>
              </a:lnSpc>
              <a:buClr>
                <a:srgbClr val="0000FF"/>
              </a:buClr>
              <a:tabLst>
                <a:tab pos="469265" algn="l"/>
                <a:tab pos="469900" algn="l"/>
              </a:tabLst>
            </a:pP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Error Detection and</a:t>
            </a:r>
            <a:r>
              <a:rPr sz="2400" spc="-30" dirty="0">
                <a:latin typeface="Arial"/>
                <a:cs typeface="Arial"/>
              </a:rPr>
              <a:t> </a:t>
            </a:r>
            <a:r>
              <a:rPr sz="2400" spc="-5" dirty="0">
                <a:latin typeface="Arial"/>
                <a:cs typeface="Arial"/>
              </a:rPr>
              <a:t>Correction</a:t>
            </a: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endParaRPr lang="en-US" sz="2400" spc="-5"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Elementary Data Link</a:t>
            </a:r>
            <a:r>
              <a:rPr sz="2400" spc="-50" dirty="0">
                <a:latin typeface="Arial"/>
                <a:cs typeface="Arial"/>
              </a:rPr>
              <a:t> </a:t>
            </a:r>
            <a:r>
              <a:rPr sz="2400" spc="-5" dirty="0">
                <a:latin typeface="Arial"/>
                <a:cs typeface="Arial"/>
              </a:rPr>
              <a:t>Protocols</a:t>
            </a: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endParaRPr lang="en-US" sz="2400" spc="-5"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Sliding Window</a:t>
            </a:r>
            <a:r>
              <a:rPr sz="2400" spc="5" dirty="0">
                <a:latin typeface="Arial"/>
                <a:cs typeface="Arial"/>
              </a:rPr>
              <a:t> </a:t>
            </a:r>
            <a:r>
              <a:rPr sz="2400" spc="-5" dirty="0">
                <a:latin typeface="Arial"/>
                <a:cs typeface="Arial"/>
              </a:rPr>
              <a:t>Protocols</a:t>
            </a:r>
            <a:endParaRPr lang="en-US" sz="2400"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endParaRPr lang="en-US" sz="2400" spc="-5" dirty="0">
              <a:latin typeface="Arial"/>
              <a:cs typeface="Arial"/>
            </a:endParaRPr>
          </a:p>
          <a:p>
            <a:pPr marL="355600" indent="-342900">
              <a:lnSpc>
                <a:spcPct val="100000"/>
              </a:lnSpc>
              <a:buClr>
                <a:srgbClr val="0000FF"/>
              </a:buClr>
              <a:buFont typeface="Arial" panose="020B0604020202020204" pitchFamily="34" charset="0"/>
              <a:buChar char="•"/>
              <a:tabLst>
                <a:tab pos="469265" algn="l"/>
                <a:tab pos="469900" algn="l"/>
              </a:tabLst>
            </a:pPr>
            <a:r>
              <a:rPr sz="2400" spc="-5" dirty="0">
                <a:latin typeface="Arial"/>
                <a:cs typeface="Arial"/>
              </a:rPr>
              <a:t>Example Data Link</a:t>
            </a:r>
            <a:r>
              <a:rPr sz="2400" dirty="0">
                <a:latin typeface="Arial"/>
                <a:cs typeface="Arial"/>
              </a:rPr>
              <a:t> </a:t>
            </a:r>
            <a:r>
              <a:rPr sz="2400" spc="-5" dirty="0">
                <a:latin typeface="Arial"/>
                <a:cs typeface="Arial"/>
              </a:rPr>
              <a:t>Protocols</a:t>
            </a:r>
            <a:endParaRPr sz="24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892" y="728726"/>
            <a:ext cx="5183505" cy="574040"/>
          </a:xfrm>
          <a:prstGeom prst="rect">
            <a:avLst/>
          </a:prstGeom>
        </p:spPr>
        <p:txBody>
          <a:bodyPr vert="horz" wrap="square" lIns="0" tIns="12700" rIns="0" bIns="0" rtlCol="0">
            <a:spAutoFit/>
          </a:bodyPr>
          <a:lstStyle/>
          <a:p>
            <a:pPr marL="12700">
              <a:lnSpc>
                <a:spcPct val="100000"/>
              </a:lnSpc>
              <a:spcBef>
                <a:spcPts val="100"/>
              </a:spcBef>
            </a:pPr>
            <a:r>
              <a:rPr dirty="0"/>
              <a:t>Sliding Window</a:t>
            </a:r>
            <a:r>
              <a:rPr spc="-114" dirty="0"/>
              <a:t> </a:t>
            </a:r>
            <a:r>
              <a:rPr dirty="0"/>
              <a:t>Protocols</a:t>
            </a:r>
          </a:p>
        </p:txBody>
      </p:sp>
      <p:sp>
        <p:nvSpPr>
          <p:cNvPr id="3" name="object 3"/>
          <p:cNvSpPr txBox="1"/>
          <p:nvPr/>
        </p:nvSpPr>
        <p:spPr>
          <a:xfrm>
            <a:off x="1917445" y="2396744"/>
            <a:ext cx="3976370" cy="1793239"/>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Sliding Window concept</a:t>
            </a:r>
            <a:r>
              <a:rPr sz="2400" spc="-4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One-bit Sliding Window</a:t>
            </a:r>
            <a:r>
              <a:rPr sz="2400" spc="-5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Go-Back-N</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Selective Repeat</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447" y="304800"/>
            <a:ext cx="5183505" cy="574040"/>
          </a:xfrm>
          <a:prstGeom prst="rect">
            <a:avLst/>
          </a:prstGeom>
        </p:spPr>
        <p:txBody>
          <a:bodyPr vert="horz" wrap="square" lIns="0" tIns="12700" rIns="0" bIns="0" rtlCol="0">
            <a:spAutoFit/>
          </a:bodyPr>
          <a:lstStyle/>
          <a:p>
            <a:pPr marL="12700">
              <a:lnSpc>
                <a:spcPct val="100000"/>
              </a:lnSpc>
              <a:spcBef>
                <a:spcPts val="100"/>
              </a:spcBef>
            </a:pPr>
            <a:r>
              <a:rPr dirty="0"/>
              <a:t>Sliding Window</a:t>
            </a:r>
            <a:r>
              <a:rPr spc="-114" dirty="0"/>
              <a:t> </a:t>
            </a:r>
            <a:r>
              <a:rPr dirty="0"/>
              <a:t>Protocols</a:t>
            </a:r>
          </a:p>
        </p:txBody>
      </p:sp>
      <p:sp>
        <p:nvSpPr>
          <p:cNvPr id="3" name="object 3"/>
          <p:cNvSpPr txBox="1"/>
          <p:nvPr/>
        </p:nvSpPr>
        <p:spPr>
          <a:xfrm>
            <a:off x="381000" y="894882"/>
            <a:ext cx="9372600" cy="5693866"/>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In the previous protocols, data frames are transmitted in one direction only</a:t>
            </a:r>
          </a:p>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In most practical situations, data frames have to be transmitted in both directions.</a:t>
            </a:r>
          </a:p>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Each link has a forward channel and reverse channel. The capacity of reverse channel is wasted.</a:t>
            </a:r>
          </a:p>
          <a:p>
            <a:pPr marL="469900" indent="-457200">
              <a:lnSpc>
                <a:spcPct val="100000"/>
              </a:lnSpc>
              <a:spcBef>
                <a:spcPts val="700"/>
              </a:spcBef>
              <a:buClr>
                <a:srgbClr val="0000FF"/>
              </a:buClr>
              <a:buChar char="•"/>
              <a:tabLst>
                <a:tab pos="469265" algn="l"/>
                <a:tab pos="469900" algn="l"/>
              </a:tabLst>
            </a:pPr>
            <a:r>
              <a:rPr lang="en-US" sz="2000" spc="-5" dirty="0">
                <a:latin typeface="Arial"/>
                <a:cs typeface="Arial"/>
              </a:rPr>
              <a:t>Alternative</a:t>
            </a:r>
          </a:p>
          <a:p>
            <a:pPr marL="927100" lvl="1" indent="-457200">
              <a:spcBef>
                <a:spcPts val="700"/>
              </a:spcBef>
              <a:buClr>
                <a:srgbClr val="0000FF"/>
              </a:buClr>
              <a:buChar char="•"/>
              <a:tabLst>
                <a:tab pos="469265" algn="l"/>
                <a:tab pos="469900" algn="l"/>
              </a:tabLst>
            </a:pPr>
            <a:r>
              <a:rPr lang="en-US" sz="2000" spc="-5" dirty="0">
                <a:latin typeface="Arial"/>
                <a:cs typeface="Arial"/>
              </a:rPr>
              <a:t>Use the same link in both directions.</a:t>
            </a:r>
          </a:p>
          <a:p>
            <a:pPr marL="927100" lvl="1" indent="-457200">
              <a:spcBef>
                <a:spcPts val="700"/>
              </a:spcBef>
              <a:buClr>
                <a:srgbClr val="0000FF"/>
              </a:buClr>
              <a:buChar char="•"/>
              <a:tabLst>
                <a:tab pos="469265" algn="l"/>
                <a:tab pos="469900" algn="l"/>
              </a:tabLst>
            </a:pPr>
            <a:r>
              <a:rPr lang="en-US" sz="2000" spc="-5" dirty="0">
                <a:latin typeface="Arial"/>
                <a:cs typeface="Arial"/>
              </a:rPr>
              <a:t>Data frames of A and B are intermixed with ack frames of A and B.</a:t>
            </a:r>
          </a:p>
          <a:p>
            <a:pPr marL="469900" indent="-457200">
              <a:spcBef>
                <a:spcPts val="700"/>
              </a:spcBef>
              <a:buClr>
                <a:srgbClr val="0000FF"/>
              </a:buClr>
              <a:buChar char="•"/>
              <a:tabLst>
                <a:tab pos="469265" algn="l"/>
                <a:tab pos="469900" algn="l"/>
              </a:tabLst>
            </a:pPr>
            <a:r>
              <a:rPr lang="en-US" sz="2000" spc="-5" dirty="0">
                <a:latin typeface="Arial"/>
                <a:cs typeface="Arial"/>
              </a:rPr>
              <a:t>Piggybacking</a:t>
            </a:r>
          </a:p>
          <a:p>
            <a:pPr marL="927100" lvl="1" indent="-457200">
              <a:spcBef>
                <a:spcPts val="700"/>
              </a:spcBef>
              <a:buClr>
                <a:srgbClr val="0000FF"/>
              </a:buClr>
              <a:buChar char="•"/>
              <a:tabLst>
                <a:tab pos="469265" algn="l"/>
                <a:tab pos="469900" algn="l"/>
              </a:tabLst>
            </a:pPr>
            <a:r>
              <a:rPr lang="en-US" sz="2000" spc="-5" dirty="0">
                <a:latin typeface="Arial"/>
                <a:cs typeface="Arial"/>
              </a:rPr>
              <a:t> Temporarily delaying ack so that they can be hooked into the next outgoing frame.</a:t>
            </a:r>
          </a:p>
          <a:p>
            <a:pPr marL="469900" indent="-457200">
              <a:spcBef>
                <a:spcPts val="700"/>
              </a:spcBef>
              <a:buClr>
                <a:srgbClr val="0000FF"/>
              </a:buClr>
              <a:buChar char="•"/>
              <a:tabLst>
                <a:tab pos="469265" algn="l"/>
                <a:tab pos="469900" algn="l"/>
              </a:tabLst>
            </a:pPr>
            <a:r>
              <a:rPr lang="en-US" sz="2000" spc="-5" dirty="0">
                <a:latin typeface="Arial"/>
                <a:cs typeface="Arial"/>
              </a:rPr>
              <a:t>However, piggybacking increases the delay.</a:t>
            </a:r>
          </a:p>
          <a:p>
            <a:pPr marL="927100" lvl="1" indent="-457200">
              <a:spcBef>
                <a:spcPts val="700"/>
              </a:spcBef>
              <a:buClr>
                <a:srgbClr val="0000FF"/>
              </a:buClr>
              <a:buChar char="•"/>
              <a:tabLst>
                <a:tab pos="469265" algn="l"/>
                <a:tab pos="469900" algn="l"/>
              </a:tabLst>
            </a:pPr>
            <a:r>
              <a:rPr lang="en-US" sz="2000" spc="-5" dirty="0">
                <a:latin typeface="Arial"/>
                <a:cs typeface="Arial"/>
              </a:rPr>
              <a:t>Use hybrid</a:t>
            </a:r>
          </a:p>
          <a:p>
            <a:pPr marL="1384300" lvl="2" indent="-457200">
              <a:spcBef>
                <a:spcPts val="700"/>
              </a:spcBef>
              <a:buClr>
                <a:srgbClr val="0000FF"/>
              </a:buClr>
              <a:buChar char="•"/>
              <a:tabLst>
                <a:tab pos="469265" algn="l"/>
                <a:tab pos="469900" algn="l"/>
              </a:tabLst>
            </a:pPr>
            <a:r>
              <a:rPr lang="en-US" sz="2000" spc="-5" dirty="0">
                <a:latin typeface="Arial"/>
                <a:cs typeface="Arial"/>
              </a:rPr>
              <a:t>If possible use piggybacking otherwise send a separate ack frame.</a:t>
            </a:r>
          </a:p>
          <a:p>
            <a:pPr marL="469900" indent="-457200">
              <a:lnSpc>
                <a:spcPct val="100000"/>
              </a:lnSpc>
              <a:spcBef>
                <a:spcPts val="700"/>
              </a:spcBef>
              <a:buClr>
                <a:srgbClr val="0000FF"/>
              </a:buClr>
              <a:buChar char="•"/>
              <a:tabLst>
                <a:tab pos="469265" algn="l"/>
                <a:tab pos="469900" algn="l"/>
              </a:tabLst>
            </a:pPr>
            <a:endParaRPr sz="2000" dirty="0">
              <a:latin typeface="Arial"/>
              <a:cs typeface="Arial"/>
            </a:endParaRPr>
          </a:p>
        </p:txBody>
      </p:sp>
    </p:spTree>
    <p:extLst>
      <p:ext uri="{BB962C8B-B14F-4D97-AF65-F5344CB8AC3E}">
        <p14:creationId xmlns:p14="http://schemas.microsoft.com/office/powerpoint/2010/main" val="112839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7447" y="304800"/>
            <a:ext cx="5183505" cy="574040"/>
          </a:xfrm>
          <a:prstGeom prst="rect">
            <a:avLst/>
          </a:prstGeom>
        </p:spPr>
        <p:txBody>
          <a:bodyPr vert="horz" wrap="square" lIns="0" tIns="12700" rIns="0" bIns="0" rtlCol="0">
            <a:spAutoFit/>
          </a:bodyPr>
          <a:lstStyle/>
          <a:p>
            <a:pPr marL="12700">
              <a:lnSpc>
                <a:spcPct val="100000"/>
              </a:lnSpc>
              <a:spcBef>
                <a:spcPts val="100"/>
              </a:spcBef>
            </a:pPr>
            <a:r>
              <a:rPr dirty="0"/>
              <a:t>Sliding Window</a:t>
            </a:r>
            <a:r>
              <a:rPr spc="-114" dirty="0"/>
              <a:t> </a:t>
            </a:r>
            <a:r>
              <a:rPr dirty="0"/>
              <a:t>Protocols</a:t>
            </a:r>
          </a:p>
        </p:txBody>
      </p:sp>
      <p:sp>
        <p:nvSpPr>
          <p:cNvPr id="3" name="object 3"/>
          <p:cNvSpPr txBox="1"/>
          <p:nvPr/>
        </p:nvSpPr>
        <p:spPr>
          <a:xfrm>
            <a:off x="381000" y="894882"/>
            <a:ext cx="9372600" cy="6409447"/>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800" spc="-5" dirty="0">
                <a:latin typeface="Arial"/>
                <a:cs typeface="Arial"/>
              </a:rPr>
              <a:t>Summary of sliding window protocols</a:t>
            </a:r>
          </a:p>
          <a:p>
            <a:pPr marL="927100" lvl="1" indent="-457200">
              <a:spcBef>
                <a:spcPts val="700"/>
              </a:spcBef>
              <a:buClr>
                <a:srgbClr val="0000FF"/>
              </a:buClr>
              <a:buChar char="•"/>
              <a:tabLst>
                <a:tab pos="469265" algn="l"/>
                <a:tab pos="469900" algn="l"/>
              </a:tabLst>
            </a:pPr>
            <a:r>
              <a:rPr lang="en-US" sz="2800" spc="-5" dirty="0">
                <a:latin typeface="Arial"/>
                <a:cs typeface="Arial"/>
              </a:rPr>
              <a:t>Sender maintains a sequence numbers for frames (sending window) </a:t>
            </a:r>
          </a:p>
          <a:p>
            <a:pPr marL="927100" lvl="1" indent="-457200">
              <a:spcBef>
                <a:spcPts val="700"/>
              </a:spcBef>
              <a:buClr>
                <a:srgbClr val="0000FF"/>
              </a:buClr>
              <a:buChar char="•"/>
              <a:tabLst>
                <a:tab pos="469265" algn="l"/>
                <a:tab pos="469900" algn="l"/>
              </a:tabLst>
            </a:pPr>
            <a:r>
              <a:rPr lang="en-US" sz="2800" spc="-5" dirty="0">
                <a:latin typeface="Arial"/>
                <a:cs typeface="Arial"/>
              </a:rPr>
              <a:t>Receiver also maintains a receiving window.</a:t>
            </a:r>
          </a:p>
          <a:p>
            <a:pPr marL="927100" lvl="1" indent="-457200">
              <a:spcBef>
                <a:spcPts val="700"/>
              </a:spcBef>
              <a:buClr>
                <a:srgbClr val="0000FF"/>
              </a:buClr>
              <a:buChar char="•"/>
              <a:tabLst>
                <a:tab pos="469265" algn="l"/>
                <a:tab pos="469900" algn="l"/>
              </a:tabLst>
            </a:pPr>
            <a:r>
              <a:rPr lang="en-US" sz="2800" spc="-5" dirty="0">
                <a:latin typeface="Arial"/>
                <a:cs typeface="Arial"/>
              </a:rPr>
              <a:t>Whenever a packet is received from network layer, it gives a highest sequence number and the upper edge of the window is advanced by one.</a:t>
            </a:r>
          </a:p>
          <a:p>
            <a:pPr marL="927100" lvl="1" indent="-457200">
              <a:spcBef>
                <a:spcPts val="700"/>
              </a:spcBef>
              <a:buClr>
                <a:srgbClr val="0000FF"/>
              </a:buClr>
              <a:buChar char="•"/>
              <a:tabLst>
                <a:tab pos="469265" algn="l"/>
                <a:tab pos="469900" algn="l"/>
              </a:tabLst>
            </a:pPr>
            <a:r>
              <a:rPr lang="en-US" sz="2800" spc="-5" dirty="0">
                <a:latin typeface="Arial"/>
                <a:cs typeface="Arial"/>
              </a:rPr>
              <a:t>When ack, arrives lower edge of the window is advanced by one.</a:t>
            </a:r>
          </a:p>
          <a:p>
            <a:pPr marL="927100" lvl="1" indent="-457200">
              <a:spcBef>
                <a:spcPts val="700"/>
              </a:spcBef>
              <a:buClr>
                <a:srgbClr val="0000FF"/>
              </a:buClr>
              <a:buChar char="•"/>
              <a:tabLst>
                <a:tab pos="469265" algn="l"/>
                <a:tab pos="469900" algn="l"/>
              </a:tabLst>
            </a:pPr>
            <a:r>
              <a:rPr lang="en-US" sz="2800" spc="-5" dirty="0">
                <a:latin typeface="Arial"/>
                <a:cs typeface="Arial"/>
              </a:rPr>
              <a:t>Sender needs n buffers to hold </a:t>
            </a:r>
            <a:r>
              <a:rPr lang="en-US" sz="2800" spc="-5" dirty="0" err="1">
                <a:latin typeface="Arial"/>
                <a:cs typeface="Arial"/>
              </a:rPr>
              <a:t>unack</a:t>
            </a:r>
            <a:r>
              <a:rPr lang="en-US" sz="2800" spc="-5" dirty="0">
                <a:latin typeface="Arial"/>
                <a:cs typeface="Arial"/>
              </a:rPr>
              <a:t> frames</a:t>
            </a:r>
          </a:p>
          <a:p>
            <a:pPr marL="469900" indent="-457200">
              <a:spcBef>
                <a:spcPts val="700"/>
              </a:spcBef>
              <a:buClr>
                <a:srgbClr val="0000FF"/>
              </a:buClr>
              <a:buChar char="•"/>
              <a:tabLst>
                <a:tab pos="469265" algn="l"/>
                <a:tab pos="469900" algn="l"/>
              </a:tabLst>
            </a:pPr>
            <a:endParaRPr lang="en-US" sz="2800" spc="-5" dirty="0">
              <a:latin typeface="Arial"/>
              <a:cs typeface="Arial"/>
            </a:endParaRPr>
          </a:p>
          <a:p>
            <a:pPr marL="927100" lvl="1" indent="-457200">
              <a:spcBef>
                <a:spcPts val="700"/>
              </a:spcBef>
              <a:buClr>
                <a:srgbClr val="0000FF"/>
              </a:buClr>
              <a:buChar char="•"/>
              <a:tabLst>
                <a:tab pos="469265" algn="l"/>
                <a:tab pos="469900" algn="l"/>
              </a:tabLst>
            </a:pPr>
            <a:endParaRPr lang="en-US" sz="2800" spc="-5" dirty="0">
              <a:latin typeface="Arial"/>
              <a:cs typeface="Arial"/>
            </a:endParaRPr>
          </a:p>
          <a:p>
            <a:pPr marL="469900" indent="-457200">
              <a:lnSpc>
                <a:spcPct val="100000"/>
              </a:lnSpc>
              <a:spcBef>
                <a:spcPts val="700"/>
              </a:spcBef>
              <a:buClr>
                <a:srgbClr val="0000FF"/>
              </a:buClr>
              <a:buChar char="•"/>
              <a:tabLst>
                <a:tab pos="469265" algn="l"/>
                <a:tab pos="469900" algn="l"/>
              </a:tabLst>
            </a:pPr>
            <a:endParaRPr sz="2800" dirty="0">
              <a:latin typeface="Arial"/>
              <a:cs typeface="Arial"/>
            </a:endParaRPr>
          </a:p>
        </p:txBody>
      </p:sp>
    </p:spTree>
    <p:extLst>
      <p:ext uri="{BB962C8B-B14F-4D97-AF65-F5344CB8AC3E}">
        <p14:creationId xmlns:p14="http://schemas.microsoft.com/office/powerpoint/2010/main" val="249427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8154" y="728726"/>
            <a:ext cx="5563235" cy="574040"/>
          </a:xfrm>
          <a:prstGeom prst="rect">
            <a:avLst/>
          </a:prstGeom>
        </p:spPr>
        <p:txBody>
          <a:bodyPr vert="horz" wrap="square" lIns="0" tIns="12700" rIns="0" bIns="0" rtlCol="0">
            <a:spAutoFit/>
          </a:bodyPr>
          <a:lstStyle/>
          <a:p>
            <a:pPr marL="12700">
              <a:lnSpc>
                <a:spcPct val="100000"/>
              </a:lnSpc>
              <a:spcBef>
                <a:spcPts val="100"/>
              </a:spcBef>
            </a:pPr>
            <a:r>
              <a:rPr dirty="0"/>
              <a:t>Sliding Window concept</a:t>
            </a:r>
            <a:r>
              <a:rPr spc="-145"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459980" cy="909319"/>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A sliding </a:t>
            </a:r>
            <a:r>
              <a:rPr sz="2400" spc="-5" dirty="0">
                <a:latin typeface="Arial"/>
                <a:cs typeface="Arial"/>
              </a:rPr>
              <a:t>window advancing at the sender and</a:t>
            </a:r>
            <a:r>
              <a:rPr sz="2400" spc="15" dirty="0">
                <a:latin typeface="Arial"/>
                <a:cs typeface="Arial"/>
              </a:rPr>
              <a:t> </a:t>
            </a:r>
            <a:r>
              <a:rPr sz="2400" spc="-5" dirty="0">
                <a:latin typeface="Arial"/>
                <a:cs typeface="Arial"/>
              </a:rPr>
              <a:t>receiver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 window size is 1, with </a:t>
            </a:r>
            <a:r>
              <a:rPr sz="2400" dirty="0">
                <a:latin typeface="Arial"/>
                <a:cs typeface="Arial"/>
              </a:rPr>
              <a:t>a </a:t>
            </a:r>
            <a:r>
              <a:rPr sz="2400" spc="-5" dirty="0">
                <a:latin typeface="Arial"/>
                <a:cs typeface="Arial"/>
              </a:rPr>
              <a:t>3-bit sequence</a:t>
            </a:r>
            <a:r>
              <a:rPr sz="2400" spc="-15" dirty="0">
                <a:latin typeface="Arial"/>
                <a:cs typeface="Arial"/>
              </a:rPr>
              <a:t> </a:t>
            </a:r>
            <a:r>
              <a:rPr sz="2400" spc="-5" dirty="0">
                <a:latin typeface="Arial"/>
                <a:cs typeface="Arial"/>
              </a:rPr>
              <a:t>number.</a:t>
            </a:r>
            <a:endParaRPr sz="2400">
              <a:latin typeface="Arial"/>
              <a:cs typeface="Arial"/>
            </a:endParaRPr>
          </a:p>
        </p:txBody>
      </p:sp>
      <p:grpSp>
        <p:nvGrpSpPr>
          <p:cNvPr id="5" name="object 5"/>
          <p:cNvGrpSpPr/>
          <p:nvPr/>
        </p:nvGrpSpPr>
        <p:grpSpPr>
          <a:xfrm>
            <a:off x="2305050" y="2951226"/>
            <a:ext cx="5977255" cy="3655695"/>
            <a:chOff x="2305050" y="2951226"/>
            <a:chExt cx="5977255" cy="3655695"/>
          </a:xfrm>
        </p:grpSpPr>
        <p:pic>
          <p:nvPicPr>
            <p:cNvPr id="6" name="object 6"/>
            <p:cNvPicPr/>
            <p:nvPr/>
          </p:nvPicPr>
          <p:blipFill>
            <a:blip r:embed="rId2" cstate="print"/>
            <a:stretch>
              <a:fillRect/>
            </a:stretch>
          </p:blipFill>
          <p:spPr>
            <a:xfrm>
              <a:off x="2514600" y="2951226"/>
              <a:ext cx="2860548" cy="443484"/>
            </a:xfrm>
            <a:prstGeom prst="rect">
              <a:avLst/>
            </a:prstGeom>
          </p:spPr>
        </p:pic>
        <p:sp>
          <p:nvSpPr>
            <p:cNvPr id="7" name="object 7"/>
            <p:cNvSpPr/>
            <p:nvPr/>
          </p:nvSpPr>
          <p:spPr>
            <a:xfrm>
              <a:off x="4610100" y="3352800"/>
              <a:ext cx="180975" cy="41910"/>
            </a:xfrm>
            <a:custGeom>
              <a:avLst/>
              <a:gdLst/>
              <a:ahLst/>
              <a:cxnLst/>
              <a:rect l="l" t="t" r="r" b="b"/>
              <a:pathLst>
                <a:path w="180975" h="41910">
                  <a:moveTo>
                    <a:pt x="180657" y="41910"/>
                  </a:moveTo>
                  <a:lnTo>
                    <a:pt x="154971" y="29717"/>
                  </a:lnTo>
                  <a:lnTo>
                    <a:pt x="105099" y="13377"/>
                  </a:lnTo>
                  <a:lnTo>
                    <a:pt x="53237" y="3386"/>
                  </a:lnTo>
                  <a:lnTo>
                    <a:pt x="0" y="0"/>
                  </a:lnTo>
                  <a:lnTo>
                    <a:pt x="0" y="41910"/>
                  </a:lnTo>
                  <a:lnTo>
                    <a:pt x="180657" y="41910"/>
                  </a:lnTo>
                  <a:close/>
                </a:path>
              </a:pathLst>
            </a:custGeom>
            <a:solidFill>
              <a:srgbClr val="FF2BD8"/>
            </a:solidFill>
          </p:spPr>
          <p:txBody>
            <a:bodyPr wrap="square" lIns="0" tIns="0" rIns="0" bIns="0" rtlCol="0"/>
            <a:lstStyle/>
            <a:p>
              <a:endParaRPr/>
            </a:p>
          </p:txBody>
        </p:sp>
        <p:sp>
          <p:nvSpPr>
            <p:cNvPr id="8" name="object 8"/>
            <p:cNvSpPr/>
            <p:nvPr/>
          </p:nvSpPr>
          <p:spPr>
            <a:xfrm>
              <a:off x="4610100" y="3348228"/>
              <a:ext cx="192405" cy="46990"/>
            </a:xfrm>
            <a:custGeom>
              <a:avLst/>
              <a:gdLst/>
              <a:ahLst/>
              <a:cxnLst/>
              <a:rect l="l" t="t" r="r" b="b"/>
              <a:pathLst>
                <a:path w="192404" h="46989">
                  <a:moveTo>
                    <a:pt x="192326" y="46481"/>
                  </a:moveTo>
                  <a:lnTo>
                    <a:pt x="156452" y="29922"/>
                  </a:lnTo>
                  <a:lnTo>
                    <a:pt x="112315" y="15214"/>
                  </a:lnTo>
                  <a:lnTo>
                    <a:pt x="66832" y="5442"/>
                  </a:lnTo>
                  <a:lnTo>
                    <a:pt x="20574" y="761"/>
                  </a:lnTo>
                  <a:lnTo>
                    <a:pt x="762" y="0"/>
                  </a:lnTo>
                  <a:lnTo>
                    <a:pt x="0" y="9906"/>
                  </a:lnTo>
                  <a:lnTo>
                    <a:pt x="20574" y="9905"/>
                  </a:lnTo>
                  <a:lnTo>
                    <a:pt x="75485" y="16673"/>
                  </a:lnTo>
                  <a:lnTo>
                    <a:pt x="127826" y="29828"/>
                  </a:lnTo>
                  <a:lnTo>
                    <a:pt x="169912" y="46481"/>
                  </a:lnTo>
                  <a:lnTo>
                    <a:pt x="192326" y="46481"/>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2554551" y="3394710"/>
              <a:ext cx="2620837" cy="971209"/>
            </a:xfrm>
            <a:prstGeom prst="rect">
              <a:avLst/>
            </a:prstGeom>
          </p:spPr>
        </p:pic>
        <p:pic>
          <p:nvPicPr>
            <p:cNvPr id="10" name="object 10"/>
            <p:cNvPicPr/>
            <p:nvPr/>
          </p:nvPicPr>
          <p:blipFill>
            <a:blip r:embed="rId4" cstate="print"/>
            <a:stretch>
              <a:fillRect/>
            </a:stretch>
          </p:blipFill>
          <p:spPr>
            <a:xfrm>
              <a:off x="5453633" y="3113532"/>
              <a:ext cx="2828544" cy="1260347"/>
            </a:xfrm>
            <a:prstGeom prst="rect">
              <a:avLst/>
            </a:prstGeom>
          </p:spPr>
        </p:pic>
        <p:sp>
          <p:nvSpPr>
            <p:cNvPr id="11" name="object 11"/>
            <p:cNvSpPr/>
            <p:nvPr/>
          </p:nvSpPr>
          <p:spPr>
            <a:xfrm>
              <a:off x="4610100" y="3394710"/>
              <a:ext cx="287020" cy="358140"/>
            </a:xfrm>
            <a:custGeom>
              <a:avLst/>
              <a:gdLst/>
              <a:ahLst/>
              <a:cxnLst/>
              <a:rect l="l" t="t" r="r" b="b"/>
              <a:pathLst>
                <a:path w="287020" h="358139">
                  <a:moveTo>
                    <a:pt x="286512" y="72390"/>
                  </a:moveTo>
                  <a:lnTo>
                    <a:pt x="246291" y="38523"/>
                  </a:lnTo>
                  <a:lnTo>
                    <a:pt x="202240" y="10244"/>
                  </a:lnTo>
                  <a:lnTo>
                    <a:pt x="180657" y="0"/>
                  </a:lnTo>
                  <a:lnTo>
                    <a:pt x="0" y="0"/>
                  </a:lnTo>
                  <a:lnTo>
                    <a:pt x="0" y="358140"/>
                  </a:lnTo>
                  <a:lnTo>
                    <a:pt x="286512" y="72390"/>
                  </a:lnTo>
                  <a:close/>
                </a:path>
              </a:pathLst>
            </a:custGeom>
            <a:solidFill>
              <a:srgbClr val="FF2BD8"/>
            </a:solidFill>
          </p:spPr>
          <p:txBody>
            <a:bodyPr wrap="square" lIns="0" tIns="0" rIns="0" bIns="0" rtlCol="0"/>
            <a:lstStyle/>
            <a:p>
              <a:endParaRPr/>
            </a:p>
          </p:txBody>
        </p:sp>
        <p:pic>
          <p:nvPicPr>
            <p:cNvPr id="12" name="object 12"/>
            <p:cNvPicPr/>
            <p:nvPr/>
          </p:nvPicPr>
          <p:blipFill>
            <a:blip r:embed="rId5" cstate="print"/>
            <a:stretch>
              <a:fillRect/>
            </a:stretch>
          </p:blipFill>
          <p:spPr>
            <a:xfrm>
              <a:off x="4780012" y="3394709"/>
              <a:ext cx="119647" cy="76200"/>
            </a:xfrm>
            <a:prstGeom prst="rect">
              <a:avLst/>
            </a:prstGeom>
          </p:spPr>
        </p:pic>
        <p:sp>
          <p:nvSpPr>
            <p:cNvPr id="13" name="object 13"/>
            <p:cNvSpPr/>
            <p:nvPr/>
          </p:nvSpPr>
          <p:spPr>
            <a:xfrm>
              <a:off x="7456170" y="3467038"/>
              <a:ext cx="297180" cy="143510"/>
            </a:xfrm>
            <a:custGeom>
              <a:avLst/>
              <a:gdLst/>
              <a:ahLst/>
              <a:cxnLst/>
              <a:rect l="l" t="t" r="r" b="b"/>
              <a:pathLst>
                <a:path w="297179" h="143510">
                  <a:moveTo>
                    <a:pt x="212532" y="48660"/>
                  </a:moveTo>
                  <a:lnTo>
                    <a:pt x="211074" y="47305"/>
                  </a:lnTo>
                  <a:lnTo>
                    <a:pt x="164605" y="17283"/>
                  </a:lnTo>
                  <a:lnTo>
                    <a:pt x="120353" y="2357"/>
                  </a:lnTo>
                  <a:lnTo>
                    <a:pt x="73455" y="0"/>
                  </a:lnTo>
                  <a:lnTo>
                    <a:pt x="19050" y="7681"/>
                  </a:lnTo>
                  <a:lnTo>
                    <a:pt x="0" y="11491"/>
                  </a:lnTo>
                  <a:lnTo>
                    <a:pt x="3810" y="30541"/>
                  </a:lnTo>
                  <a:lnTo>
                    <a:pt x="22860" y="26731"/>
                  </a:lnTo>
                  <a:lnTo>
                    <a:pt x="73217" y="19113"/>
                  </a:lnTo>
                  <a:lnTo>
                    <a:pt x="116271" y="20878"/>
                  </a:lnTo>
                  <a:lnTo>
                    <a:pt x="156816" y="34523"/>
                  </a:lnTo>
                  <a:lnTo>
                    <a:pt x="199317" y="62332"/>
                  </a:lnTo>
                  <a:lnTo>
                    <a:pt x="212532" y="48660"/>
                  </a:lnTo>
                  <a:close/>
                </a:path>
                <a:path w="297179" h="143510">
                  <a:moveTo>
                    <a:pt x="221742" y="120008"/>
                  </a:moveTo>
                  <a:lnTo>
                    <a:pt x="221742" y="57211"/>
                  </a:lnTo>
                  <a:lnTo>
                    <a:pt x="208026" y="70927"/>
                  </a:lnTo>
                  <a:lnTo>
                    <a:pt x="199644" y="62545"/>
                  </a:lnTo>
                  <a:lnTo>
                    <a:pt x="199317" y="62332"/>
                  </a:lnTo>
                  <a:lnTo>
                    <a:pt x="161544" y="101407"/>
                  </a:lnTo>
                  <a:lnTo>
                    <a:pt x="221742" y="120008"/>
                  </a:lnTo>
                  <a:close/>
                </a:path>
                <a:path w="297179" h="143510">
                  <a:moveTo>
                    <a:pt x="221742" y="57211"/>
                  </a:moveTo>
                  <a:lnTo>
                    <a:pt x="212532" y="48660"/>
                  </a:lnTo>
                  <a:lnTo>
                    <a:pt x="199317" y="62332"/>
                  </a:lnTo>
                  <a:lnTo>
                    <a:pt x="199644" y="62545"/>
                  </a:lnTo>
                  <a:lnTo>
                    <a:pt x="208026" y="70927"/>
                  </a:lnTo>
                  <a:lnTo>
                    <a:pt x="221742" y="57211"/>
                  </a:lnTo>
                  <a:close/>
                </a:path>
                <a:path w="297179" h="143510">
                  <a:moveTo>
                    <a:pt x="297180" y="143317"/>
                  </a:moveTo>
                  <a:lnTo>
                    <a:pt x="249936" y="9967"/>
                  </a:lnTo>
                  <a:lnTo>
                    <a:pt x="212532" y="48660"/>
                  </a:lnTo>
                  <a:lnTo>
                    <a:pt x="221742" y="57211"/>
                  </a:lnTo>
                  <a:lnTo>
                    <a:pt x="221742" y="120008"/>
                  </a:lnTo>
                  <a:lnTo>
                    <a:pt x="297180" y="143317"/>
                  </a:lnTo>
                  <a:close/>
                </a:path>
              </a:pathLst>
            </a:custGeom>
            <a:solidFill>
              <a:srgbClr val="FF2BD8"/>
            </a:solidFill>
          </p:spPr>
          <p:txBody>
            <a:bodyPr wrap="square" lIns="0" tIns="0" rIns="0" bIns="0" rtlCol="0"/>
            <a:lstStyle/>
            <a:p>
              <a:endParaRPr/>
            </a:p>
          </p:txBody>
        </p:sp>
        <p:pic>
          <p:nvPicPr>
            <p:cNvPr id="14" name="object 14"/>
            <p:cNvPicPr/>
            <p:nvPr/>
          </p:nvPicPr>
          <p:blipFill>
            <a:blip r:embed="rId6" cstate="print"/>
            <a:stretch>
              <a:fillRect/>
            </a:stretch>
          </p:blipFill>
          <p:spPr>
            <a:xfrm>
              <a:off x="5555775" y="4373880"/>
              <a:ext cx="2545689" cy="979170"/>
            </a:xfrm>
            <a:prstGeom prst="rect">
              <a:avLst/>
            </a:prstGeom>
          </p:spPr>
        </p:pic>
        <p:pic>
          <p:nvPicPr>
            <p:cNvPr id="15" name="object 15"/>
            <p:cNvPicPr/>
            <p:nvPr/>
          </p:nvPicPr>
          <p:blipFill>
            <a:blip r:embed="rId7" cstate="print"/>
            <a:stretch>
              <a:fillRect/>
            </a:stretch>
          </p:blipFill>
          <p:spPr>
            <a:xfrm>
              <a:off x="6304732" y="5287518"/>
              <a:ext cx="119882" cy="65532"/>
            </a:xfrm>
            <a:prstGeom prst="rect">
              <a:avLst/>
            </a:prstGeom>
          </p:spPr>
        </p:pic>
        <p:sp>
          <p:nvSpPr>
            <p:cNvPr id="16" name="object 16"/>
            <p:cNvSpPr/>
            <p:nvPr/>
          </p:nvSpPr>
          <p:spPr>
            <a:xfrm>
              <a:off x="5989320" y="5257741"/>
              <a:ext cx="280670" cy="95885"/>
            </a:xfrm>
            <a:custGeom>
              <a:avLst/>
              <a:gdLst/>
              <a:ahLst/>
              <a:cxnLst/>
              <a:rect l="l" t="t" r="r" b="b"/>
              <a:pathLst>
                <a:path w="280670" h="95885">
                  <a:moveTo>
                    <a:pt x="212532" y="48657"/>
                  </a:moveTo>
                  <a:lnTo>
                    <a:pt x="211074" y="47302"/>
                  </a:lnTo>
                  <a:lnTo>
                    <a:pt x="164619" y="17290"/>
                  </a:lnTo>
                  <a:lnTo>
                    <a:pt x="120353" y="2363"/>
                  </a:lnTo>
                  <a:lnTo>
                    <a:pt x="73440" y="0"/>
                  </a:lnTo>
                  <a:lnTo>
                    <a:pt x="19050" y="7678"/>
                  </a:lnTo>
                  <a:lnTo>
                    <a:pt x="0" y="11488"/>
                  </a:lnTo>
                  <a:lnTo>
                    <a:pt x="3810" y="30538"/>
                  </a:lnTo>
                  <a:lnTo>
                    <a:pt x="22860" y="26728"/>
                  </a:lnTo>
                  <a:lnTo>
                    <a:pt x="73217" y="19110"/>
                  </a:lnTo>
                  <a:lnTo>
                    <a:pt x="116271" y="20875"/>
                  </a:lnTo>
                  <a:lnTo>
                    <a:pt x="156816" y="34520"/>
                  </a:lnTo>
                  <a:lnTo>
                    <a:pt x="199317" y="62328"/>
                  </a:lnTo>
                  <a:lnTo>
                    <a:pt x="212532" y="48657"/>
                  </a:lnTo>
                  <a:close/>
                </a:path>
                <a:path w="280670" h="95885">
                  <a:moveTo>
                    <a:pt x="221742" y="95308"/>
                  </a:moveTo>
                  <a:lnTo>
                    <a:pt x="221742" y="57208"/>
                  </a:lnTo>
                  <a:lnTo>
                    <a:pt x="208026" y="70924"/>
                  </a:lnTo>
                  <a:lnTo>
                    <a:pt x="199644" y="62542"/>
                  </a:lnTo>
                  <a:lnTo>
                    <a:pt x="199317" y="62328"/>
                  </a:lnTo>
                  <a:lnTo>
                    <a:pt x="167436" y="95308"/>
                  </a:lnTo>
                  <a:lnTo>
                    <a:pt x="221742" y="95308"/>
                  </a:lnTo>
                  <a:close/>
                </a:path>
                <a:path w="280670" h="95885">
                  <a:moveTo>
                    <a:pt x="221742" y="57208"/>
                  </a:moveTo>
                  <a:lnTo>
                    <a:pt x="212532" y="48657"/>
                  </a:lnTo>
                  <a:lnTo>
                    <a:pt x="199317" y="62328"/>
                  </a:lnTo>
                  <a:lnTo>
                    <a:pt x="199644" y="62542"/>
                  </a:lnTo>
                  <a:lnTo>
                    <a:pt x="208026" y="70924"/>
                  </a:lnTo>
                  <a:lnTo>
                    <a:pt x="221742" y="57208"/>
                  </a:lnTo>
                  <a:close/>
                </a:path>
                <a:path w="280670" h="95885">
                  <a:moveTo>
                    <a:pt x="280172" y="95308"/>
                  </a:moveTo>
                  <a:lnTo>
                    <a:pt x="249936" y="9964"/>
                  </a:lnTo>
                  <a:lnTo>
                    <a:pt x="212532" y="48657"/>
                  </a:lnTo>
                  <a:lnTo>
                    <a:pt x="221742" y="57208"/>
                  </a:lnTo>
                  <a:lnTo>
                    <a:pt x="221742" y="95308"/>
                  </a:lnTo>
                  <a:lnTo>
                    <a:pt x="280172" y="95308"/>
                  </a:lnTo>
                  <a:close/>
                </a:path>
              </a:pathLst>
            </a:custGeom>
            <a:solidFill>
              <a:srgbClr val="FF2BD8"/>
            </a:solidFill>
          </p:spPr>
          <p:txBody>
            <a:bodyPr wrap="square" lIns="0" tIns="0" rIns="0" bIns="0" rtlCol="0"/>
            <a:lstStyle/>
            <a:p>
              <a:endParaRPr/>
            </a:p>
          </p:txBody>
        </p:sp>
        <p:pic>
          <p:nvPicPr>
            <p:cNvPr id="17" name="object 17"/>
            <p:cNvPicPr/>
            <p:nvPr/>
          </p:nvPicPr>
          <p:blipFill>
            <a:blip r:embed="rId8" cstate="print"/>
            <a:stretch>
              <a:fillRect/>
            </a:stretch>
          </p:blipFill>
          <p:spPr>
            <a:xfrm>
              <a:off x="2514600" y="4859484"/>
              <a:ext cx="2660789" cy="493565"/>
            </a:xfrm>
            <a:prstGeom prst="rect">
              <a:avLst/>
            </a:prstGeom>
          </p:spPr>
        </p:pic>
        <p:sp>
          <p:nvSpPr>
            <p:cNvPr id="18" name="object 18"/>
            <p:cNvSpPr/>
            <p:nvPr/>
          </p:nvSpPr>
          <p:spPr>
            <a:xfrm>
              <a:off x="2305050" y="4772406"/>
              <a:ext cx="410209" cy="238125"/>
            </a:xfrm>
            <a:custGeom>
              <a:avLst/>
              <a:gdLst/>
              <a:ahLst/>
              <a:cxnLst/>
              <a:rect l="l" t="t" r="r" b="b"/>
              <a:pathLst>
                <a:path w="410210" h="238125">
                  <a:moveTo>
                    <a:pt x="409956" y="237744"/>
                  </a:moveTo>
                  <a:lnTo>
                    <a:pt x="409956" y="0"/>
                  </a:lnTo>
                  <a:lnTo>
                    <a:pt x="0" y="0"/>
                  </a:lnTo>
                  <a:lnTo>
                    <a:pt x="0" y="237744"/>
                  </a:lnTo>
                  <a:lnTo>
                    <a:pt x="409956" y="237744"/>
                  </a:lnTo>
                  <a:close/>
                </a:path>
              </a:pathLst>
            </a:custGeom>
            <a:solidFill>
              <a:srgbClr val="FFFFFF"/>
            </a:solidFill>
          </p:spPr>
          <p:txBody>
            <a:bodyPr wrap="square" lIns="0" tIns="0" rIns="0" bIns="0" rtlCol="0"/>
            <a:lstStyle/>
            <a:p>
              <a:endParaRPr/>
            </a:p>
          </p:txBody>
        </p:sp>
        <p:pic>
          <p:nvPicPr>
            <p:cNvPr id="19" name="object 19"/>
            <p:cNvPicPr/>
            <p:nvPr/>
          </p:nvPicPr>
          <p:blipFill>
            <a:blip r:embed="rId9" cstate="print"/>
            <a:stretch>
              <a:fillRect/>
            </a:stretch>
          </p:blipFill>
          <p:spPr>
            <a:xfrm>
              <a:off x="5540061" y="5353050"/>
              <a:ext cx="2561403" cy="808203"/>
            </a:xfrm>
            <a:prstGeom prst="rect">
              <a:avLst/>
            </a:prstGeom>
          </p:spPr>
        </p:pic>
        <p:sp>
          <p:nvSpPr>
            <p:cNvPr id="20" name="object 20"/>
            <p:cNvSpPr/>
            <p:nvPr/>
          </p:nvSpPr>
          <p:spPr>
            <a:xfrm>
              <a:off x="6076950" y="5353050"/>
              <a:ext cx="410209" cy="219710"/>
            </a:xfrm>
            <a:custGeom>
              <a:avLst/>
              <a:gdLst/>
              <a:ahLst/>
              <a:cxnLst/>
              <a:rect l="l" t="t" r="r" b="b"/>
              <a:pathLst>
                <a:path w="410210" h="219710">
                  <a:moveTo>
                    <a:pt x="409956" y="209549"/>
                  </a:moveTo>
                  <a:lnTo>
                    <a:pt x="405228" y="159028"/>
                  </a:lnTo>
                  <a:lnTo>
                    <a:pt x="394236" y="109925"/>
                  </a:lnTo>
                  <a:lnTo>
                    <a:pt x="377190" y="62769"/>
                  </a:lnTo>
                  <a:lnTo>
                    <a:pt x="354301" y="18090"/>
                  </a:lnTo>
                  <a:lnTo>
                    <a:pt x="341921" y="0"/>
                  </a:lnTo>
                  <a:lnTo>
                    <a:pt x="227782" y="0"/>
                  </a:lnTo>
                  <a:lnTo>
                    <a:pt x="0" y="219455"/>
                  </a:lnTo>
                  <a:lnTo>
                    <a:pt x="409956" y="209549"/>
                  </a:lnTo>
                  <a:close/>
                </a:path>
              </a:pathLst>
            </a:custGeom>
            <a:solidFill>
              <a:srgbClr val="FF2BD8"/>
            </a:solidFill>
          </p:spPr>
          <p:txBody>
            <a:bodyPr wrap="square" lIns="0" tIns="0" rIns="0" bIns="0" rtlCol="0"/>
            <a:lstStyle/>
            <a:p>
              <a:endParaRPr/>
            </a:p>
          </p:txBody>
        </p:sp>
        <p:pic>
          <p:nvPicPr>
            <p:cNvPr id="21" name="object 21"/>
            <p:cNvPicPr/>
            <p:nvPr/>
          </p:nvPicPr>
          <p:blipFill>
            <a:blip r:embed="rId10" cstate="print"/>
            <a:stretch>
              <a:fillRect/>
            </a:stretch>
          </p:blipFill>
          <p:spPr>
            <a:xfrm>
              <a:off x="6413635" y="5353050"/>
              <a:ext cx="77842" cy="209549"/>
            </a:xfrm>
            <a:prstGeom prst="rect">
              <a:avLst/>
            </a:prstGeom>
          </p:spPr>
        </p:pic>
        <p:pic>
          <p:nvPicPr>
            <p:cNvPr id="22" name="object 22"/>
            <p:cNvPicPr/>
            <p:nvPr/>
          </p:nvPicPr>
          <p:blipFill>
            <a:blip r:embed="rId11" cstate="print"/>
            <a:stretch>
              <a:fillRect/>
            </a:stretch>
          </p:blipFill>
          <p:spPr>
            <a:xfrm>
              <a:off x="2514600" y="5353050"/>
              <a:ext cx="2860548" cy="1253490"/>
            </a:xfrm>
            <a:prstGeom prst="rect">
              <a:avLst/>
            </a:prstGeom>
          </p:spPr>
        </p:pic>
        <p:sp>
          <p:nvSpPr>
            <p:cNvPr id="23" name="object 23"/>
            <p:cNvSpPr/>
            <p:nvPr/>
          </p:nvSpPr>
          <p:spPr>
            <a:xfrm>
              <a:off x="6150864" y="5353050"/>
              <a:ext cx="135890" cy="48260"/>
            </a:xfrm>
            <a:custGeom>
              <a:avLst/>
              <a:gdLst/>
              <a:ahLst/>
              <a:cxnLst/>
              <a:rect l="l" t="t" r="r" b="b"/>
              <a:pathLst>
                <a:path w="135889" h="48260">
                  <a:moveTo>
                    <a:pt x="135635" y="48005"/>
                  </a:moveTo>
                  <a:lnTo>
                    <a:pt x="118628" y="0"/>
                  </a:lnTo>
                  <a:lnTo>
                    <a:pt x="5892" y="0"/>
                  </a:lnTo>
                  <a:lnTo>
                    <a:pt x="0" y="6095"/>
                  </a:lnTo>
                  <a:lnTo>
                    <a:pt x="135635" y="48005"/>
                  </a:lnTo>
                  <a:close/>
                </a:path>
              </a:pathLst>
            </a:custGeom>
            <a:solidFill>
              <a:srgbClr val="FF2BD8"/>
            </a:solidFill>
          </p:spPr>
          <p:txBody>
            <a:bodyPr wrap="square" lIns="0" tIns="0" rIns="0" bIns="0" rtlCol="0"/>
            <a:lstStyle/>
            <a:p>
              <a:endParaRPr/>
            </a:p>
          </p:txBody>
        </p:sp>
        <p:pic>
          <p:nvPicPr>
            <p:cNvPr id="24" name="object 24"/>
            <p:cNvPicPr/>
            <p:nvPr/>
          </p:nvPicPr>
          <p:blipFill>
            <a:blip r:embed="rId12" cstate="print"/>
            <a:stretch>
              <a:fillRect/>
            </a:stretch>
          </p:blipFill>
          <p:spPr>
            <a:xfrm>
              <a:off x="6019342" y="6347639"/>
              <a:ext cx="1610698" cy="115644"/>
            </a:xfrm>
            <a:prstGeom prst="rect">
              <a:avLst/>
            </a:prstGeom>
          </p:spPr>
        </p:pic>
        <p:sp>
          <p:nvSpPr>
            <p:cNvPr id="25" name="object 25"/>
            <p:cNvSpPr/>
            <p:nvPr/>
          </p:nvSpPr>
          <p:spPr>
            <a:xfrm>
              <a:off x="2476500" y="6331458"/>
              <a:ext cx="1496060" cy="256540"/>
            </a:xfrm>
            <a:custGeom>
              <a:avLst/>
              <a:gdLst/>
              <a:ahLst/>
              <a:cxnLst/>
              <a:rect l="l" t="t" r="r" b="b"/>
              <a:pathLst>
                <a:path w="1496060" h="256540">
                  <a:moveTo>
                    <a:pt x="1495806" y="256032"/>
                  </a:moveTo>
                  <a:lnTo>
                    <a:pt x="1495806" y="0"/>
                  </a:lnTo>
                  <a:lnTo>
                    <a:pt x="0" y="0"/>
                  </a:lnTo>
                  <a:lnTo>
                    <a:pt x="0" y="256032"/>
                  </a:lnTo>
                  <a:lnTo>
                    <a:pt x="1495806" y="256032"/>
                  </a:lnTo>
                  <a:close/>
                </a:path>
              </a:pathLst>
            </a:custGeom>
            <a:solidFill>
              <a:srgbClr val="FFFFFF"/>
            </a:solidFill>
          </p:spPr>
          <p:txBody>
            <a:bodyPr wrap="square" lIns="0" tIns="0" rIns="0" bIns="0" rtlCol="0"/>
            <a:lstStyle/>
            <a:p>
              <a:endParaRPr/>
            </a:p>
          </p:txBody>
        </p:sp>
      </p:grpSp>
      <p:sp>
        <p:nvSpPr>
          <p:cNvPr id="26" name="object 26"/>
          <p:cNvSpPr txBox="1"/>
          <p:nvPr/>
        </p:nvSpPr>
        <p:spPr>
          <a:xfrm>
            <a:off x="1564639" y="3602990"/>
            <a:ext cx="680085"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Sender</a:t>
            </a:r>
            <a:endParaRPr sz="1600">
              <a:latin typeface="Arial"/>
              <a:cs typeface="Arial"/>
            </a:endParaRPr>
          </a:p>
        </p:txBody>
      </p:sp>
      <p:sp>
        <p:nvSpPr>
          <p:cNvPr id="27" name="object 27"/>
          <p:cNvSpPr txBox="1"/>
          <p:nvPr/>
        </p:nvSpPr>
        <p:spPr>
          <a:xfrm>
            <a:off x="1469389" y="5399023"/>
            <a:ext cx="826769"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Receiv</a:t>
            </a:r>
            <a:r>
              <a:rPr sz="1600" spc="-10" dirty="0">
                <a:latin typeface="Arial"/>
                <a:cs typeface="Arial"/>
              </a:rPr>
              <a:t>e</a:t>
            </a:r>
            <a:r>
              <a:rPr sz="1600" dirty="0">
                <a:latin typeface="Arial"/>
                <a:cs typeface="Arial"/>
              </a:rPr>
              <a:t>r</a:t>
            </a:r>
            <a:endParaRPr sz="1600">
              <a:latin typeface="Arial"/>
              <a:cs typeface="Arial"/>
            </a:endParaRPr>
          </a:p>
        </p:txBody>
      </p:sp>
      <p:sp>
        <p:nvSpPr>
          <p:cNvPr id="28" name="object 28"/>
          <p:cNvSpPr txBox="1"/>
          <p:nvPr/>
        </p:nvSpPr>
        <p:spPr>
          <a:xfrm>
            <a:off x="2555239" y="6275323"/>
            <a:ext cx="1009650"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At the</a:t>
            </a:r>
            <a:r>
              <a:rPr sz="1600" spc="-65" dirty="0">
                <a:latin typeface="Arial"/>
                <a:cs typeface="Arial"/>
              </a:rPr>
              <a:t> </a:t>
            </a:r>
            <a:r>
              <a:rPr sz="1600" spc="-5" dirty="0">
                <a:latin typeface="Arial"/>
                <a:cs typeface="Arial"/>
              </a:rPr>
              <a:t>start</a:t>
            </a:r>
            <a:endParaRPr sz="1600">
              <a:latin typeface="Arial"/>
              <a:cs typeface="Arial"/>
            </a:endParaRPr>
          </a:p>
        </p:txBody>
      </p:sp>
      <p:sp>
        <p:nvSpPr>
          <p:cNvPr id="29" name="object 29"/>
          <p:cNvSpPr txBox="1"/>
          <p:nvPr/>
        </p:nvSpPr>
        <p:spPr>
          <a:xfrm>
            <a:off x="4059428" y="6256273"/>
            <a:ext cx="996315" cy="513715"/>
          </a:xfrm>
          <a:prstGeom prst="rect">
            <a:avLst/>
          </a:prstGeom>
        </p:spPr>
        <p:txBody>
          <a:bodyPr vert="horz" wrap="square" lIns="0" tIns="12700" rIns="0" bIns="0" rtlCol="0">
            <a:spAutoFit/>
          </a:bodyPr>
          <a:lstStyle/>
          <a:p>
            <a:pPr marL="204470" marR="5080" indent="-192405">
              <a:lnSpc>
                <a:spcPct val="100000"/>
              </a:lnSpc>
              <a:spcBef>
                <a:spcPts val="100"/>
              </a:spcBef>
            </a:pPr>
            <a:r>
              <a:rPr sz="1600" spc="-5" dirty="0">
                <a:latin typeface="Arial"/>
                <a:cs typeface="Arial"/>
              </a:rPr>
              <a:t>First</a:t>
            </a:r>
            <a:r>
              <a:rPr sz="1600" spc="-75" dirty="0">
                <a:latin typeface="Arial"/>
                <a:cs typeface="Arial"/>
              </a:rPr>
              <a:t> </a:t>
            </a:r>
            <a:r>
              <a:rPr sz="1600" spc="-5" dirty="0">
                <a:latin typeface="Arial"/>
                <a:cs typeface="Arial"/>
              </a:rPr>
              <a:t>frame  is</a:t>
            </a:r>
            <a:r>
              <a:rPr sz="1600" spc="-30" dirty="0">
                <a:latin typeface="Arial"/>
                <a:cs typeface="Arial"/>
              </a:rPr>
              <a:t> </a:t>
            </a:r>
            <a:r>
              <a:rPr sz="1600" spc="-5" dirty="0">
                <a:latin typeface="Arial"/>
                <a:cs typeface="Arial"/>
              </a:rPr>
              <a:t>sent</a:t>
            </a:r>
            <a:endParaRPr sz="1600">
              <a:latin typeface="Arial"/>
              <a:cs typeface="Arial"/>
            </a:endParaRPr>
          </a:p>
        </p:txBody>
      </p:sp>
      <p:sp>
        <p:nvSpPr>
          <p:cNvPr id="30" name="object 30"/>
          <p:cNvSpPr txBox="1"/>
          <p:nvPr/>
        </p:nvSpPr>
        <p:spPr>
          <a:xfrm>
            <a:off x="5564378" y="6247129"/>
            <a:ext cx="996315" cy="513715"/>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First</a:t>
            </a:r>
            <a:r>
              <a:rPr sz="1600" spc="-75" dirty="0">
                <a:latin typeface="Arial"/>
                <a:cs typeface="Arial"/>
              </a:rPr>
              <a:t> </a:t>
            </a:r>
            <a:r>
              <a:rPr sz="1600" spc="-5" dirty="0">
                <a:latin typeface="Arial"/>
                <a:cs typeface="Arial"/>
              </a:rPr>
              <a:t>frame  is</a:t>
            </a:r>
            <a:r>
              <a:rPr sz="1600" spc="-90" dirty="0">
                <a:latin typeface="Arial"/>
                <a:cs typeface="Arial"/>
              </a:rPr>
              <a:t> </a:t>
            </a:r>
            <a:r>
              <a:rPr sz="1600" spc="-5" dirty="0">
                <a:latin typeface="Arial"/>
                <a:cs typeface="Arial"/>
              </a:rPr>
              <a:t>received</a:t>
            </a:r>
            <a:endParaRPr sz="1600">
              <a:latin typeface="Arial"/>
              <a:cs typeface="Arial"/>
            </a:endParaRPr>
          </a:p>
        </p:txBody>
      </p:sp>
      <p:sp>
        <p:nvSpPr>
          <p:cNvPr id="31" name="object 31"/>
          <p:cNvSpPr/>
          <p:nvPr/>
        </p:nvSpPr>
        <p:spPr>
          <a:xfrm>
            <a:off x="6953250" y="6331458"/>
            <a:ext cx="1352550" cy="473709"/>
          </a:xfrm>
          <a:custGeom>
            <a:avLst/>
            <a:gdLst/>
            <a:ahLst/>
            <a:cxnLst/>
            <a:rect l="l" t="t" r="r" b="b"/>
            <a:pathLst>
              <a:path w="1352550" h="473709">
                <a:moveTo>
                  <a:pt x="1352550" y="473202"/>
                </a:moveTo>
                <a:lnTo>
                  <a:pt x="1352550" y="0"/>
                </a:lnTo>
                <a:lnTo>
                  <a:pt x="0" y="0"/>
                </a:lnTo>
                <a:lnTo>
                  <a:pt x="0" y="473202"/>
                </a:lnTo>
                <a:lnTo>
                  <a:pt x="1352550" y="473202"/>
                </a:lnTo>
                <a:close/>
              </a:path>
            </a:pathLst>
          </a:custGeom>
          <a:solidFill>
            <a:srgbClr val="FFFFFF"/>
          </a:solidFill>
        </p:spPr>
        <p:txBody>
          <a:bodyPr wrap="square" lIns="0" tIns="0" rIns="0" bIns="0" rtlCol="0"/>
          <a:lstStyle/>
          <a:p>
            <a:endParaRPr/>
          </a:p>
        </p:txBody>
      </p:sp>
      <p:sp>
        <p:nvSpPr>
          <p:cNvPr id="32" name="object 32"/>
          <p:cNvSpPr txBox="1"/>
          <p:nvPr/>
        </p:nvSpPr>
        <p:spPr>
          <a:xfrm>
            <a:off x="7069328" y="6247129"/>
            <a:ext cx="1119505" cy="513715"/>
          </a:xfrm>
          <a:prstGeom prst="rect">
            <a:avLst/>
          </a:prstGeom>
        </p:spPr>
        <p:txBody>
          <a:bodyPr vert="horz" wrap="square" lIns="0" tIns="12700" rIns="0" bIns="0" rtlCol="0">
            <a:spAutoFit/>
          </a:bodyPr>
          <a:lstStyle/>
          <a:p>
            <a:pPr marL="208915" marR="5080" indent="-196850">
              <a:lnSpc>
                <a:spcPct val="100000"/>
              </a:lnSpc>
              <a:spcBef>
                <a:spcPts val="100"/>
              </a:spcBef>
            </a:pPr>
            <a:r>
              <a:rPr sz="1600" spc="-5" dirty="0">
                <a:latin typeface="Arial"/>
                <a:cs typeface="Arial"/>
              </a:rPr>
              <a:t>Sender</a:t>
            </a:r>
            <a:r>
              <a:rPr sz="1600" spc="-80" dirty="0">
                <a:latin typeface="Arial"/>
                <a:cs typeface="Arial"/>
              </a:rPr>
              <a:t> </a:t>
            </a:r>
            <a:r>
              <a:rPr sz="1600" spc="-5" dirty="0">
                <a:latin typeface="Arial"/>
                <a:cs typeface="Arial"/>
              </a:rPr>
              <a:t>gets  </a:t>
            </a:r>
            <a:r>
              <a:rPr sz="1600" dirty="0">
                <a:latin typeface="Arial"/>
                <a:cs typeface="Arial"/>
              </a:rPr>
              <a:t>first</a:t>
            </a:r>
            <a:r>
              <a:rPr sz="1600" spc="-20" dirty="0">
                <a:latin typeface="Arial"/>
                <a:cs typeface="Arial"/>
              </a:rPr>
              <a:t> </a:t>
            </a:r>
            <a:r>
              <a:rPr sz="1600" spc="-5" dirty="0">
                <a:latin typeface="Arial"/>
                <a:cs typeface="Arial"/>
              </a:rPr>
              <a:t>ack</a:t>
            </a:r>
            <a:endParaRPr sz="16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8154" y="728726"/>
            <a:ext cx="5563235" cy="574040"/>
          </a:xfrm>
          <a:prstGeom prst="rect">
            <a:avLst/>
          </a:prstGeom>
        </p:spPr>
        <p:txBody>
          <a:bodyPr vert="horz" wrap="square" lIns="0" tIns="12700" rIns="0" bIns="0" rtlCol="0">
            <a:spAutoFit/>
          </a:bodyPr>
          <a:lstStyle/>
          <a:p>
            <a:pPr marL="12700">
              <a:lnSpc>
                <a:spcPct val="100000"/>
              </a:lnSpc>
              <a:spcBef>
                <a:spcPts val="100"/>
              </a:spcBef>
            </a:pPr>
            <a:r>
              <a:rPr dirty="0"/>
              <a:t>Sliding Window concept</a:t>
            </a:r>
            <a:r>
              <a:rPr spc="-145" dirty="0"/>
              <a:t> </a:t>
            </a:r>
            <a:r>
              <a:rPr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479665" cy="312229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Larger windows enable </a:t>
            </a:r>
            <a:r>
              <a:rPr sz="2400" u="heavy" spc="-5" dirty="0">
                <a:uFill>
                  <a:solidFill>
                    <a:srgbClr val="000000"/>
                  </a:solidFill>
                </a:uFill>
                <a:latin typeface="Arial"/>
                <a:cs typeface="Arial"/>
              </a:rPr>
              <a:t>pipelining</a:t>
            </a:r>
            <a:r>
              <a:rPr sz="2400" spc="-5" dirty="0">
                <a:latin typeface="Arial"/>
                <a:cs typeface="Arial"/>
              </a:rPr>
              <a:t> </a:t>
            </a:r>
            <a:r>
              <a:rPr sz="2400" dirty="0">
                <a:latin typeface="Arial"/>
                <a:cs typeface="Arial"/>
              </a:rPr>
              <a:t>for </a:t>
            </a:r>
            <a:r>
              <a:rPr sz="2400" spc="-5" dirty="0">
                <a:latin typeface="Arial"/>
                <a:cs typeface="Arial"/>
              </a:rPr>
              <a:t>efficient link</a:t>
            </a:r>
            <a:r>
              <a:rPr sz="2400" spc="80" dirty="0">
                <a:latin typeface="Arial"/>
                <a:cs typeface="Arial"/>
              </a:rPr>
              <a:t> </a:t>
            </a:r>
            <a:r>
              <a:rPr sz="2400" spc="-5" dirty="0">
                <a:latin typeface="Arial"/>
                <a:cs typeface="Arial"/>
              </a:rPr>
              <a:t>use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Stop-and-wait (w=1) is inefficient for long</a:t>
            </a:r>
            <a:r>
              <a:rPr sz="2400" spc="25" dirty="0">
                <a:latin typeface="Arial"/>
                <a:cs typeface="Arial"/>
              </a:rPr>
              <a:t> </a:t>
            </a:r>
            <a:r>
              <a:rPr sz="2400" spc="-5" dirty="0">
                <a:latin typeface="Arial"/>
                <a:cs typeface="Arial"/>
              </a:rPr>
              <a:t>links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Best window (w) depends on bandwidth-delay</a:t>
            </a:r>
            <a:r>
              <a:rPr sz="2400" dirty="0">
                <a:latin typeface="Arial"/>
                <a:cs typeface="Arial"/>
              </a:rPr>
              <a:t> </a:t>
            </a:r>
            <a:r>
              <a:rPr sz="2400" spc="-5" dirty="0">
                <a:latin typeface="Arial"/>
                <a:cs typeface="Arial"/>
              </a:rPr>
              <a:t>(BD)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Want </a:t>
            </a:r>
            <a:r>
              <a:rPr sz="2400" dirty="0">
                <a:latin typeface="Arial"/>
                <a:cs typeface="Arial"/>
              </a:rPr>
              <a:t>w ≥ </a:t>
            </a:r>
            <a:r>
              <a:rPr sz="2400" spc="-5" dirty="0">
                <a:latin typeface="Arial"/>
                <a:cs typeface="Arial"/>
              </a:rPr>
              <a:t>2BD+1 to ensure high link utilization</a:t>
            </a:r>
            <a:endParaRPr sz="2400">
              <a:latin typeface="Arial"/>
              <a:cs typeface="Arial"/>
            </a:endParaRPr>
          </a:p>
          <a:p>
            <a:pPr>
              <a:lnSpc>
                <a:spcPct val="100000"/>
              </a:lnSpc>
              <a:spcBef>
                <a:spcPts val="20"/>
              </a:spcBef>
              <a:buClr>
                <a:srgbClr val="0000FF"/>
              </a:buClr>
              <a:buFont typeface="Arial"/>
              <a:buChar char="•"/>
            </a:pPr>
            <a:endParaRPr sz="3550">
              <a:latin typeface="Arial"/>
              <a:cs typeface="Arial"/>
            </a:endParaRPr>
          </a:p>
          <a:p>
            <a:pPr marL="12700">
              <a:lnSpc>
                <a:spcPct val="100000"/>
              </a:lnSpc>
              <a:tabLst>
                <a:tab pos="3842385" algn="l"/>
              </a:tabLst>
            </a:pPr>
            <a:r>
              <a:rPr sz="2400" spc="-5" dirty="0">
                <a:latin typeface="Arial"/>
                <a:cs typeface="Arial"/>
              </a:rPr>
              <a:t>Pipelining leads</a:t>
            </a:r>
            <a:r>
              <a:rPr sz="2400" spc="35" dirty="0">
                <a:latin typeface="Arial"/>
                <a:cs typeface="Arial"/>
              </a:rPr>
              <a:t> </a:t>
            </a:r>
            <a:r>
              <a:rPr sz="2400" spc="-5" dirty="0">
                <a:latin typeface="Arial"/>
                <a:cs typeface="Arial"/>
              </a:rPr>
              <a:t>to</a:t>
            </a:r>
            <a:r>
              <a:rPr sz="2400" dirty="0">
                <a:latin typeface="Arial"/>
                <a:cs typeface="Arial"/>
              </a:rPr>
              <a:t> </a:t>
            </a:r>
            <a:r>
              <a:rPr sz="2400" spc="-5" dirty="0">
                <a:latin typeface="Arial"/>
                <a:cs typeface="Arial"/>
              </a:rPr>
              <a:t>different	choices for</a:t>
            </a:r>
            <a:r>
              <a:rPr sz="2400" spc="-65" dirty="0">
                <a:latin typeface="Arial"/>
                <a:cs typeface="Arial"/>
              </a:rPr>
              <a:t> </a:t>
            </a:r>
            <a:r>
              <a:rPr sz="2400" spc="-5" dirty="0">
                <a:latin typeface="Arial"/>
                <a:cs typeface="Arial"/>
              </a:rPr>
              <a:t>errors/buffering</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We </a:t>
            </a:r>
            <a:r>
              <a:rPr sz="2400" spc="-5" dirty="0">
                <a:latin typeface="Arial"/>
                <a:cs typeface="Arial"/>
              </a:rPr>
              <a:t>will consider </a:t>
            </a:r>
            <a:r>
              <a:rPr sz="2400" u="heavy" spc="-5" dirty="0">
                <a:uFill>
                  <a:solidFill>
                    <a:srgbClr val="000000"/>
                  </a:solidFill>
                </a:uFill>
                <a:latin typeface="Arial"/>
                <a:cs typeface="Arial"/>
              </a:rPr>
              <a:t>Go-Back-N</a:t>
            </a:r>
            <a:r>
              <a:rPr sz="2400" spc="-5" dirty="0">
                <a:latin typeface="Arial"/>
                <a:cs typeface="Arial"/>
              </a:rPr>
              <a:t> and </a:t>
            </a:r>
            <a:r>
              <a:rPr sz="2400" u="heavy" spc="-5" dirty="0">
                <a:uFill>
                  <a:solidFill>
                    <a:srgbClr val="000000"/>
                  </a:solidFill>
                </a:uFill>
                <a:latin typeface="Arial"/>
                <a:cs typeface="Arial"/>
              </a:rPr>
              <a:t>Selective Repeat</a:t>
            </a:r>
            <a:endParaRPr sz="24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One-Bit Sliding Window</a:t>
            </a:r>
            <a:r>
              <a:rPr spc="-130"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126489" y="1548638"/>
            <a:ext cx="7766684" cy="1351280"/>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Transfers </a:t>
            </a:r>
            <a:r>
              <a:rPr sz="2400" spc="-5" dirty="0">
                <a:latin typeface="Arial"/>
                <a:cs typeface="Arial"/>
              </a:rPr>
              <a:t>data in both directions with</a:t>
            </a:r>
            <a:r>
              <a:rPr sz="2400" spc="20" dirty="0">
                <a:latin typeface="Arial"/>
                <a:cs typeface="Arial"/>
              </a:rPr>
              <a:t> </a:t>
            </a:r>
            <a:r>
              <a:rPr sz="2400" spc="-5" dirty="0">
                <a:latin typeface="Arial"/>
                <a:cs typeface="Arial"/>
              </a:rPr>
              <a:t>stop-and-wait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u="heavy" spc="-5" dirty="0">
                <a:uFill>
                  <a:solidFill>
                    <a:srgbClr val="000000"/>
                  </a:solidFill>
                </a:uFill>
                <a:latin typeface="Arial"/>
                <a:cs typeface="Arial"/>
              </a:rPr>
              <a:t>Piggybacks</a:t>
            </a:r>
            <a:r>
              <a:rPr sz="2400" spc="-5" dirty="0">
                <a:latin typeface="Arial"/>
                <a:cs typeface="Arial"/>
              </a:rPr>
              <a:t> acks on reverse data frames for</a:t>
            </a:r>
            <a:r>
              <a:rPr sz="2400" spc="30" dirty="0">
                <a:latin typeface="Arial"/>
                <a:cs typeface="Arial"/>
              </a:rPr>
              <a:t> </a:t>
            </a:r>
            <a:r>
              <a:rPr sz="2400" spc="-5" dirty="0">
                <a:latin typeface="Arial"/>
                <a:cs typeface="Arial"/>
              </a:rPr>
              <a:t>efficiency</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Handles transmission errors, flow control, early</a:t>
            </a:r>
            <a:r>
              <a:rPr sz="2400" spc="10" dirty="0">
                <a:latin typeface="Arial"/>
                <a:cs typeface="Arial"/>
              </a:rPr>
              <a:t> </a:t>
            </a:r>
            <a:r>
              <a:rPr sz="2400" spc="-5" dirty="0">
                <a:latin typeface="Arial"/>
                <a:cs typeface="Arial"/>
              </a:rPr>
              <a:t>timers</a:t>
            </a:r>
            <a:endParaRPr sz="2400">
              <a:latin typeface="Arial"/>
              <a:cs typeface="Arial"/>
            </a:endParaRPr>
          </a:p>
        </p:txBody>
      </p:sp>
      <p:grpSp>
        <p:nvGrpSpPr>
          <p:cNvPr id="5" name="object 5"/>
          <p:cNvGrpSpPr/>
          <p:nvPr/>
        </p:nvGrpSpPr>
        <p:grpSpPr>
          <a:xfrm>
            <a:off x="5029200" y="3134105"/>
            <a:ext cx="3600450" cy="3228975"/>
            <a:chOff x="5029200" y="3134105"/>
            <a:chExt cx="3600450" cy="3228975"/>
          </a:xfrm>
        </p:grpSpPr>
        <p:pic>
          <p:nvPicPr>
            <p:cNvPr id="6" name="object 6"/>
            <p:cNvPicPr/>
            <p:nvPr/>
          </p:nvPicPr>
          <p:blipFill>
            <a:blip r:embed="rId2" cstate="print"/>
            <a:stretch>
              <a:fillRect/>
            </a:stretch>
          </p:blipFill>
          <p:spPr>
            <a:xfrm>
              <a:off x="5539740" y="3134105"/>
              <a:ext cx="1918716" cy="304799"/>
            </a:xfrm>
            <a:prstGeom prst="rect">
              <a:avLst/>
            </a:prstGeom>
          </p:spPr>
        </p:pic>
        <p:pic>
          <p:nvPicPr>
            <p:cNvPr id="7" name="object 7"/>
            <p:cNvPicPr/>
            <p:nvPr/>
          </p:nvPicPr>
          <p:blipFill>
            <a:blip r:embed="rId3" cstate="print"/>
            <a:stretch>
              <a:fillRect/>
            </a:stretch>
          </p:blipFill>
          <p:spPr>
            <a:xfrm>
              <a:off x="5606795" y="3467099"/>
              <a:ext cx="3022854" cy="2895600"/>
            </a:xfrm>
            <a:prstGeom prst="rect">
              <a:avLst/>
            </a:prstGeom>
          </p:spPr>
        </p:pic>
        <p:pic>
          <p:nvPicPr>
            <p:cNvPr id="8" name="object 8"/>
            <p:cNvPicPr/>
            <p:nvPr/>
          </p:nvPicPr>
          <p:blipFill>
            <a:blip r:embed="rId4" cstate="print"/>
            <a:stretch>
              <a:fillRect/>
            </a:stretch>
          </p:blipFill>
          <p:spPr>
            <a:xfrm>
              <a:off x="5491733" y="5124450"/>
              <a:ext cx="90677" cy="228600"/>
            </a:xfrm>
            <a:prstGeom prst="rect">
              <a:avLst/>
            </a:prstGeom>
          </p:spPr>
        </p:pic>
        <p:sp>
          <p:nvSpPr>
            <p:cNvPr id="9" name="object 9"/>
            <p:cNvSpPr/>
            <p:nvPr/>
          </p:nvSpPr>
          <p:spPr>
            <a:xfrm>
              <a:off x="5029200" y="5353049"/>
              <a:ext cx="572770" cy="971550"/>
            </a:xfrm>
            <a:custGeom>
              <a:avLst/>
              <a:gdLst/>
              <a:ahLst/>
              <a:cxnLst/>
              <a:rect l="l" t="t" r="r" b="b"/>
              <a:pathLst>
                <a:path w="572770" h="971550">
                  <a:moveTo>
                    <a:pt x="553212" y="419100"/>
                  </a:moveTo>
                  <a:lnTo>
                    <a:pt x="536448" y="419100"/>
                  </a:lnTo>
                  <a:lnTo>
                    <a:pt x="523532" y="418528"/>
                  </a:lnTo>
                  <a:lnTo>
                    <a:pt x="508482" y="417309"/>
                  </a:lnTo>
                  <a:lnTo>
                    <a:pt x="493712" y="415086"/>
                  </a:lnTo>
                  <a:lnTo>
                    <a:pt x="481584" y="411480"/>
                  </a:lnTo>
                  <a:lnTo>
                    <a:pt x="481584" y="116586"/>
                  </a:lnTo>
                  <a:lnTo>
                    <a:pt x="480822" y="115824"/>
                  </a:lnTo>
                  <a:lnTo>
                    <a:pt x="480822" y="114300"/>
                  </a:lnTo>
                  <a:lnTo>
                    <a:pt x="480060" y="112776"/>
                  </a:lnTo>
                  <a:lnTo>
                    <a:pt x="479298" y="112014"/>
                  </a:lnTo>
                  <a:lnTo>
                    <a:pt x="478536" y="110490"/>
                  </a:lnTo>
                  <a:lnTo>
                    <a:pt x="477012" y="109728"/>
                  </a:lnTo>
                  <a:lnTo>
                    <a:pt x="477012" y="108966"/>
                  </a:lnTo>
                  <a:lnTo>
                    <a:pt x="476250" y="108204"/>
                  </a:lnTo>
                  <a:lnTo>
                    <a:pt x="475488" y="108204"/>
                  </a:lnTo>
                  <a:lnTo>
                    <a:pt x="473964" y="106680"/>
                  </a:lnTo>
                  <a:lnTo>
                    <a:pt x="473202" y="106680"/>
                  </a:lnTo>
                  <a:lnTo>
                    <a:pt x="472440" y="105918"/>
                  </a:lnTo>
                  <a:lnTo>
                    <a:pt x="470738" y="105079"/>
                  </a:lnTo>
                  <a:lnTo>
                    <a:pt x="472440" y="104394"/>
                  </a:lnTo>
                  <a:lnTo>
                    <a:pt x="473202" y="103632"/>
                  </a:lnTo>
                  <a:lnTo>
                    <a:pt x="475488" y="102108"/>
                  </a:lnTo>
                  <a:lnTo>
                    <a:pt x="476250" y="102108"/>
                  </a:lnTo>
                  <a:lnTo>
                    <a:pt x="477012" y="101346"/>
                  </a:lnTo>
                  <a:lnTo>
                    <a:pt x="477012" y="100584"/>
                  </a:lnTo>
                  <a:lnTo>
                    <a:pt x="478536" y="99822"/>
                  </a:lnTo>
                  <a:lnTo>
                    <a:pt x="479298" y="98298"/>
                  </a:lnTo>
                  <a:lnTo>
                    <a:pt x="480060" y="97536"/>
                  </a:lnTo>
                  <a:lnTo>
                    <a:pt x="480822" y="96012"/>
                  </a:lnTo>
                  <a:lnTo>
                    <a:pt x="480822" y="94488"/>
                  </a:lnTo>
                  <a:lnTo>
                    <a:pt x="481584" y="93726"/>
                  </a:lnTo>
                  <a:lnTo>
                    <a:pt x="481584" y="0"/>
                  </a:lnTo>
                  <a:lnTo>
                    <a:pt x="469392" y="0"/>
                  </a:lnTo>
                  <a:lnTo>
                    <a:pt x="469392" y="104394"/>
                  </a:lnTo>
                  <a:lnTo>
                    <a:pt x="455117" y="100838"/>
                  </a:lnTo>
                  <a:lnTo>
                    <a:pt x="462534" y="102679"/>
                  </a:lnTo>
                  <a:lnTo>
                    <a:pt x="464820" y="103251"/>
                  </a:lnTo>
                  <a:lnTo>
                    <a:pt x="469392" y="104394"/>
                  </a:lnTo>
                  <a:lnTo>
                    <a:pt x="469392" y="0"/>
                  </a:lnTo>
                  <a:lnTo>
                    <a:pt x="462534" y="0"/>
                  </a:lnTo>
                  <a:lnTo>
                    <a:pt x="462534" y="87630"/>
                  </a:lnTo>
                  <a:lnTo>
                    <a:pt x="449808" y="91224"/>
                  </a:lnTo>
                  <a:lnTo>
                    <a:pt x="435127" y="93459"/>
                  </a:lnTo>
                  <a:lnTo>
                    <a:pt x="422414" y="94526"/>
                  </a:lnTo>
                  <a:lnTo>
                    <a:pt x="422414" y="96774"/>
                  </a:lnTo>
                  <a:lnTo>
                    <a:pt x="406908" y="95986"/>
                  </a:lnTo>
                  <a:lnTo>
                    <a:pt x="407670" y="96012"/>
                  </a:lnTo>
                  <a:lnTo>
                    <a:pt x="422414" y="96774"/>
                  </a:lnTo>
                  <a:lnTo>
                    <a:pt x="422414" y="94526"/>
                  </a:lnTo>
                  <a:lnTo>
                    <a:pt x="420243" y="94703"/>
                  </a:lnTo>
                  <a:lnTo>
                    <a:pt x="407670" y="95224"/>
                  </a:lnTo>
                  <a:lnTo>
                    <a:pt x="390906" y="95250"/>
                  </a:lnTo>
                  <a:lnTo>
                    <a:pt x="9906" y="95250"/>
                  </a:lnTo>
                  <a:lnTo>
                    <a:pt x="9906" y="114300"/>
                  </a:lnTo>
                  <a:lnTo>
                    <a:pt x="385572" y="114300"/>
                  </a:lnTo>
                  <a:lnTo>
                    <a:pt x="390906" y="114300"/>
                  </a:lnTo>
                  <a:lnTo>
                    <a:pt x="407670" y="115100"/>
                  </a:lnTo>
                  <a:lnTo>
                    <a:pt x="448271" y="118719"/>
                  </a:lnTo>
                  <a:lnTo>
                    <a:pt x="462534" y="122428"/>
                  </a:lnTo>
                  <a:lnTo>
                    <a:pt x="462534" y="122682"/>
                  </a:lnTo>
                  <a:lnTo>
                    <a:pt x="463296" y="122936"/>
                  </a:lnTo>
                  <a:lnTo>
                    <a:pt x="464058" y="123444"/>
                  </a:lnTo>
                  <a:lnTo>
                    <a:pt x="462534" y="122682"/>
                  </a:lnTo>
                  <a:lnTo>
                    <a:pt x="462534" y="418338"/>
                  </a:lnTo>
                  <a:lnTo>
                    <a:pt x="463296" y="419862"/>
                  </a:lnTo>
                  <a:lnTo>
                    <a:pt x="463296" y="421386"/>
                  </a:lnTo>
                  <a:lnTo>
                    <a:pt x="464058" y="422148"/>
                  </a:lnTo>
                  <a:lnTo>
                    <a:pt x="464820" y="422910"/>
                  </a:lnTo>
                  <a:lnTo>
                    <a:pt x="467868" y="425958"/>
                  </a:lnTo>
                  <a:lnTo>
                    <a:pt x="468630" y="425958"/>
                  </a:lnTo>
                  <a:lnTo>
                    <a:pt x="470154" y="427482"/>
                  </a:lnTo>
                  <a:lnTo>
                    <a:pt x="470916" y="427482"/>
                  </a:lnTo>
                  <a:lnTo>
                    <a:pt x="470916" y="428244"/>
                  </a:lnTo>
                  <a:lnTo>
                    <a:pt x="471678" y="428244"/>
                  </a:lnTo>
                  <a:lnTo>
                    <a:pt x="474726" y="429768"/>
                  </a:lnTo>
                  <a:lnTo>
                    <a:pt x="478536" y="430733"/>
                  </a:lnTo>
                  <a:lnTo>
                    <a:pt x="479298" y="430923"/>
                  </a:lnTo>
                  <a:lnTo>
                    <a:pt x="480822" y="431317"/>
                  </a:lnTo>
                  <a:lnTo>
                    <a:pt x="481584" y="431507"/>
                  </a:lnTo>
                  <a:lnTo>
                    <a:pt x="489026" y="433387"/>
                  </a:lnTo>
                  <a:lnTo>
                    <a:pt x="505244" y="435902"/>
                  </a:lnTo>
                  <a:lnTo>
                    <a:pt x="521627" y="437438"/>
                  </a:lnTo>
                  <a:lnTo>
                    <a:pt x="536448" y="438150"/>
                  </a:lnTo>
                  <a:lnTo>
                    <a:pt x="552450" y="438150"/>
                  </a:lnTo>
                  <a:lnTo>
                    <a:pt x="553212" y="419100"/>
                  </a:lnTo>
                  <a:close/>
                </a:path>
                <a:path w="572770" h="971550">
                  <a:moveTo>
                    <a:pt x="572262" y="657606"/>
                  </a:moveTo>
                  <a:lnTo>
                    <a:pt x="571500" y="638556"/>
                  </a:lnTo>
                  <a:lnTo>
                    <a:pt x="562356" y="638556"/>
                  </a:lnTo>
                  <a:lnTo>
                    <a:pt x="522973" y="640765"/>
                  </a:lnTo>
                  <a:lnTo>
                    <a:pt x="484632" y="648462"/>
                  </a:lnTo>
                  <a:lnTo>
                    <a:pt x="481584" y="649986"/>
                  </a:lnTo>
                  <a:lnTo>
                    <a:pt x="480822" y="649986"/>
                  </a:lnTo>
                  <a:lnTo>
                    <a:pt x="480822" y="650748"/>
                  </a:lnTo>
                  <a:lnTo>
                    <a:pt x="480060" y="650748"/>
                  </a:lnTo>
                  <a:lnTo>
                    <a:pt x="477774" y="652272"/>
                  </a:lnTo>
                  <a:lnTo>
                    <a:pt x="477012" y="652272"/>
                  </a:lnTo>
                  <a:lnTo>
                    <a:pt x="477012" y="653034"/>
                  </a:lnTo>
                  <a:lnTo>
                    <a:pt x="473964" y="656082"/>
                  </a:lnTo>
                  <a:lnTo>
                    <a:pt x="473202" y="657606"/>
                  </a:lnTo>
                  <a:lnTo>
                    <a:pt x="473202" y="785622"/>
                  </a:lnTo>
                  <a:lnTo>
                    <a:pt x="473202" y="786003"/>
                  </a:lnTo>
                  <a:lnTo>
                    <a:pt x="472440" y="787146"/>
                  </a:lnTo>
                  <a:lnTo>
                    <a:pt x="472440" y="786384"/>
                  </a:lnTo>
                  <a:lnTo>
                    <a:pt x="472249" y="786257"/>
                  </a:lnTo>
                  <a:lnTo>
                    <a:pt x="473202" y="785622"/>
                  </a:lnTo>
                  <a:lnTo>
                    <a:pt x="473202" y="657606"/>
                  </a:lnTo>
                  <a:lnTo>
                    <a:pt x="472440" y="659130"/>
                  </a:lnTo>
                  <a:lnTo>
                    <a:pt x="472440" y="660654"/>
                  </a:lnTo>
                  <a:lnTo>
                    <a:pt x="471678" y="661416"/>
                  </a:lnTo>
                  <a:lnTo>
                    <a:pt x="471678" y="786638"/>
                  </a:lnTo>
                  <a:lnTo>
                    <a:pt x="470916" y="787146"/>
                  </a:lnTo>
                  <a:lnTo>
                    <a:pt x="453847" y="791413"/>
                  </a:lnTo>
                  <a:lnTo>
                    <a:pt x="435876" y="793838"/>
                  </a:lnTo>
                  <a:lnTo>
                    <a:pt x="417715" y="795007"/>
                  </a:lnTo>
                  <a:lnTo>
                    <a:pt x="400050" y="795528"/>
                  </a:lnTo>
                  <a:lnTo>
                    <a:pt x="385572" y="795528"/>
                  </a:lnTo>
                  <a:lnTo>
                    <a:pt x="381000" y="800100"/>
                  </a:lnTo>
                  <a:lnTo>
                    <a:pt x="0" y="800100"/>
                  </a:lnTo>
                  <a:lnTo>
                    <a:pt x="0" y="819150"/>
                  </a:lnTo>
                  <a:lnTo>
                    <a:pt x="381000" y="819150"/>
                  </a:lnTo>
                  <a:lnTo>
                    <a:pt x="381000" y="810768"/>
                  </a:lnTo>
                  <a:lnTo>
                    <a:pt x="385572" y="814578"/>
                  </a:lnTo>
                  <a:lnTo>
                    <a:pt x="400050" y="814578"/>
                  </a:lnTo>
                  <a:lnTo>
                    <a:pt x="418033" y="815644"/>
                  </a:lnTo>
                  <a:lnTo>
                    <a:pt x="435343" y="816813"/>
                  </a:lnTo>
                  <a:lnTo>
                    <a:pt x="452513" y="818972"/>
                  </a:lnTo>
                  <a:lnTo>
                    <a:pt x="470154" y="822960"/>
                  </a:lnTo>
                  <a:lnTo>
                    <a:pt x="471678" y="823722"/>
                  </a:lnTo>
                  <a:lnTo>
                    <a:pt x="471678" y="949452"/>
                  </a:lnTo>
                  <a:lnTo>
                    <a:pt x="472440" y="950214"/>
                  </a:lnTo>
                  <a:lnTo>
                    <a:pt x="472440" y="951738"/>
                  </a:lnTo>
                  <a:lnTo>
                    <a:pt x="473202" y="953262"/>
                  </a:lnTo>
                  <a:lnTo>
                    <a:pt x="473964" y="954024"/>
                  </a:lnTo>
                  <a:lnTo>
                    <a:pt x="474726" y="955548"/>
                  </a:lnTo>
                  <a:lnTo>
                    <a:pt x="476250" y="957072"/>
                  </a:lnTo>
                  <a:lnTo>
                    <a:pt x="477012" y="957072"/>
                  </a:lnTo>
                  <a:lnTo>
                    <a:pt x="477012" y="957834"/>
                  </a:lnTo>
                  <a:lnTo>
                    <a:pt x="477774" y="958596"/>
                  </a:lnTo>
                  <a:lnTo>
                    <a:pt x="480060" y="960120"/>
                  </a:lnTo>
                  <a:lnTo>
                    <a:pt x="481584" y="960120"/>
                  </a:lnTo>
                  <a:lnTo>
                    <a:pt x="485394" y="962406"/>
                  </a:lnTo>
                  <a:lnTo>
                    <a:pt x="488442" y="963155"/>
                  </a:lnTo>
                  <a:lnTo>
                    <a:pt x="490728" y="963701"/>
                  </a:lnTo>
                  <a:lnTo>
                    <a:pt x="504240" y="966990"/>
                  </a:lnTo>
                  <a:lnTo>
                    <a:pt x="523494" y="969810"/>
                  </a:lnTo>
                  <a:lnTo>
                    <a:pt x="542925" y="971219"/>
                  </a:lnTo>
                  <a:lnTo>
                    <a:pt x="562356" y="971550"/>
                  </a:lnTo>
                  <a:lnTo>
                    <a:pt x="571500" y="971550"/>
                  </a:lnTo>
                  <a:lnTo>
                    <a:pt x="572262" y="952500"/>
                  </a:lnTo>
                  <a:lnTo>
                    <a:pt x="562356" y="952500"/>
                  </a:lnTo>
                  <a:lnTo>
                    <a:pt x="545604" y="952246"/>
                  </a:lnTo>
                  <a:lnTo>
                    <a:pt x="526516" y="950861"/>
                  </a:lnTo>
                  <a:lnTo>
                    <a:pt x="507631" y="948220"/>
                  </a:lnTo>
                  <a:lnTo>
                    <a:pt x="491490" y="944118"/>
                  </a:lnTo>
                  <a:lnTo>
                    <a:pt x="490728" y="943864"/>
                  </a:lnTo>
                  <a:lnTo>
                    <a:pt x="490728" y="817626"/>
                  </a:lnTo>
                  <a:lnTo>
                    <a:pt x="489204" y="814578"/>
                  </a:lnTo>
                  <a:lnTo>
                    <a:pt x="489204" y="813054"/>
                  </a:lnTo>
                  <a:lnTo>
                    <a:pt x="487680" y="812292"/>
                  </a:lnTo>
                  <a:lnTo>
                    <a:pt x="486918" y="810768"/>
                  </a:lnTo>
                  <a:lnTo>
                    <a:pt x="486156" y="810006"/>
                  </a:lnTo>
                  <a:lnTo>
                    <a:pt x="485394" y="810006"/>
                  </a:lnTo>
                  <a:lnTo>
                    <a:pt x="484632" y="809244"/>
                  </a:lnTo>
                  <a:lnTo>
                    <a:pt x="482346" y="807720"/>
                  </a:lnTo>
                  <a:lnTo>
                    <a:pt x="481584" y="807720"/>
                  </a:lnTo>
                  <a:lnTo>
                    <a:pt x="481584" y="806958"/>
                  </a:lnTo>
                  <a:lnTo>
                    <a:pt x="478536" y="805434"/>
                  </a:lnTo>
                  <a:lnTo>
                    <a:pt x="477012" y="805065"/>
                  </a:lnTo>
                  <a:lnTo>
                    <a:pt x="476250" y="805091"/>
                  </a:lnTo>
                  <a:lnTo>
                    <a:pt x="476643" y="804976"/>
                  </a:lnTo>
                  <a:lnTo>
                    <a:pt x="476275" y="804887"/>
                  </a:lnTo>
                  <a:lnTo>
                    <a:pt x="477012" y="804887"/>
                  </a:lnTo>
                  <a:lnTo>
                    <a:pt x="477774" y="804672"/>
                  </a:lnTo>
                  <a:lnTo>
                    <a:pt x="481584" y="803148"/>
                  </a:lnTo>
                  <a:lnTo>
                    <a:pt x="482346" y="803148"/>
                  </a:lnTo>
                  <a:lnTo>
                    <a:pt x="482346" y="802386"/>
                  </a:lnTo>
                  <a:lnTo>
                    <a:pt x="484632" y="800862"/>
                  </a:lnTo>
                  <a:lnTo>
                    <a:pt x="485394" y="800862"/>
                  </a:lnTo>
                  <a:lnTo>
                    <a:pt x="486918" y="799338"/>
                  </a:lnTo>
                  <a:lnTo>
                    <a:pt x="487680" y="797814"/>
                  </a:lnTo>
                  <a:lnTo>
                    <a:pt x="488442" y="797433"/>
                  </a:lnTo>
                  <a:lnTo>
                    <a:pt x="489204" y="797052"/>
                  </a:lnTo>
                  <a:lnTo>
                    <a:pt x="489204" y="795528"/>
                  </a:lnTo>
                  <a:lnTo>
                    <a:pt x="489966" y="794766"/>
                  </a:lnTo>
                  <a:lnTo>
                    <a:pt x="490728" y="793242"/>
                  </a:lnTo>
                  <a:lnTo>
                    <a:pt x="490728" y="666750"/>
                  </a:lnTo>
                  <a:lnTo>
                    <a:pt x="492252" y="665988"/>
                  </a:lnTo>
                  <a:lnTo>
                    <a:pt x="509498" y="661885"/>
                  </a:lnTo>
                  <a:lnTo>
                    <a:pt x="527342" y="659384"/>
                  </a:lnTo>
                  <a:lnTo>
                    <a:pt x="545604" y="658075"/>
                  </a:lnTo>
                  <a:lnTo>
                    <a:pt x="562356" y="657631"/>
                  </a:lnTo>
                  <a:lnTo>
                    <a:pt x="572262" y="657606"/>
                  </a:lnTo>
                  <a:close/>
                </a:path>
              </a:pathLst>
            </a:custGeom>
            <a:solidFill>
              <a:srgbClr val="FF2BD8"/>
            </a:solidFill>
          </p:spPr>
          <p:txBody>
            <a:bodyPr wrap="square" lIns="0" tIns="0" rIns="0" bIns="0" rtlCol="0"/>
            <a:lstStyle/>
            <a:p>
              <a:endParaRPr/>
            </a:p>
          </p:txBody>
        </p:sp>
      </p:grpSp>
      <p:sp>
        <p:nvSpPr>
          <p:cNvPr id="10" name="object 10"/>
          <p:cNvSpPr txBox="1"/>
          <p:nvPr/>
        </p:nvSpPr>
        <p:spPr>
          <a:xfrm>
            <a:off x="7491476" y="3190747"/>
            <a:ext cx="850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F3F3F"/>
                </a:solidFill>
                <a:latin typeface="Arial"/>
                <a:cs typeface="Arial"/>
              </a:rPr>
              <a:t>{</a:t>
            </a:r>
            <a:endParaRPr sz="1200">
              <a:latin typeface="Arial"/>
              <a:cs typeface="Arial"/>
            </a:endParaRPr>
          </a:p>
        </p:txBody>
      </p:sp>
      <p:sp>
        <p:nvSpPr>
          <p:cNvPr id="11" name="object 11"/>
          <p:cNvSpPr txBox="1"/>
          <p:nvPr/>
        </p:nvSpPr>
        <p:spPr>
          <a:xfrm>
            <a:off x="1469389" y="3372865"/>
            <a:ext cx="280289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Each node is</a:t>
            </a:r>
            <a:r>
              <a:rPr sz="2400" spc="-70" dirty="0">
                <a:latin typeface="Arial"/>
                <a:cs typeface="Arial"/>
              </a:rPr>
              <a:t> </a:t>
            </a:r>
            <a:r>
              <a:rPr sz="2400" spc="-5" dirty="0">
                <a:latin typeface="Arial"/>
                <a:cs typeface="Arial"/>
              </a:rPr>
              <a:t>sender  and receiver (p4):</a:t>
            </a:r>
            <a:endParaRPr sz="2400">
              <a:latin typeface="Arial"/>
              <a:cs typeface="Arial"/>
            </a:endParaRPr>
          </a:p>
        </p:txBody>
      </p:sp>
      <p:sp>
        <p:nvSpPr>
          <p:cNvPr id="12" name="object 12"/>
          <p:cNvSpPr txBox="1"/>
          <p:nvPr/>
        </p:nvSpPr>
        <p:spPr>
          <a:xfrm>
            <a:off x="2793751" y="5294629"/>
            <a:ext cx="2137410" cy="974725"/>
          </a:xfrm>
          <a:prstGeom prst="rect">
            <a:avLst/>
          </a:prstGeom>
        </p:spPr>
        <p:txBody>
          <a:bodyPr vert="horz" wrap="square" lIns="0" tIns="12700" rIns="0" bIns="0" rtlCol="0">
            <a:spAutoFit/>
          </a:bodyPr>
          <a:lstStyle/>
          <a:p>
            <a:pPr marR="13335" algn="r">
              <a:lnSpc>
                <a:spcPct val="100000"/>
              </a:lnSpc>
              <a:spcBef>
                <a:spcPts val="100"/>
              </a:spcBef>
            </a:pPr>
            <a:r>
              <a:rPr sz="1600" spc="-5" dirty="0">
                <a:latin typeface="Arial"/>
                <a:cs typeface="Arial"/>
              </a:rPr>
              <a:t>Prepare first</a:t>
            </a:r>
            <a:r>
              <a:rPr sz="1600" spc="-65" dirty="0">
                <a:latin typeface="Arial"/>
                <a:cs typeface="Arial"/>
              </a:rPr>
              <a:t> </a:t>
            </a:r>
            <a:r>
              <a:rPr sz="1600" spc="-5" dirty="0">
                <a:latin typeface="Arial"/>
                <a:cs typeface="Arial"/>
              </a:rPr>
              <a:t>frame</a:t>
            </a:r>
            <a:endParaRPr sz="1600">
              <a:latin typeface="Arial"/>
              <a:cs typeface="Arial"/>
            </a:endParaRPr>
          </a:p>
          <a:p>
            <a:pPr>
              <a:lnSpc>
                <a:spcPct val="100000"/>
              </a:lnSpc>
            </a:pPr>
            <a:endParaRPr sz="1800">
              <a:latin typeface="Arial"/>
              <a:cs typeface="Arial"/>
            </a:endParaRPr>
          </a:p>
          <a:p>
            <a:pPr marR="5080" algn="r">
              <a:lnSpc>
                <a:spcPct val="100000"/>
              </a:lnSpc>
              <a:spcBef>
                <a:spcPts val="1560"/>
              </a:spcBef>
            </a:pPr>
            <a:r>
              <a:rPr sz="1600" spc="-5" dirty="0">
                <a:latin typeface="Arial"/>
                <a:cs typeface="Arial"/>
              </a:rPr>
              <a:t>Launch it, and set</a:t>
            </a:r>
            <a:r>
              <a:rPr sz="1600" spc="-45" dirty="0">
                <a:latin typeface="Arial"/>
                <a:cs typeface="Arial"/>
              </a:rPr>
              <a:t> </a:t>
            </a:r>
            <a:r>
              <a:rPr sz="1600" spc="-5" dirty="0">
                <a:latin typeface="Arial"/>
                <a:cs typeface="Arial"/>
              </a:rPr>
              <a:t>timer</a:t>
            </a:r>
            <a:endParaRPr sz="1600">
              <a:latin typeface="Arial"/>
              <a:cs typeface="Arial"/>
            </a:endParaRPr>
          </a:p>
        </p:txBody>
      </p:sp>
      <p:sp>
        <p:nvSpPr>
          <p:cNvPr id="13" name="object 13"/>
          <p:cNvSpPr txBox="1"/>
          <p:nvPr/>
        </p:nvSpPr>
        <p:spPr>
          <a:xfrm>
            <a:off x="5689346" y="6376668"/>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One-Bit Sliding Window</a:t>
            </a:r>
            <a:r>
              <a:rPr spc="-130" dirty="0"/>
              <a:t> </a:t>
            </a:r>
            <a:r>
              <a:rPr dirty="0"/>
              <a:t>(2)</a:t>
            </a:r>
          </a:p>
        </p:txBody>
      </p:sp>
      <p:pic>
        <p:nvPicPr>
          <p:cNvPr id="3" name="object 3"/>
          <p:cNvPicPr/>
          <p:nvPr/>
        </p:nvPicPr>
        <p:blipFill>
          <a:blip r:embed="rId2" cstate="print"/>
          <a:stretch>
            <a:fillRect/>
          </a:stretch>
        </p:blipFill>
        <p:spPr>
          <a:xfrm>
            <a:off x="5076896" y="2070070"/>
            <a:ext cx="2292667" cy="345469"/>
          </a:xfrm>
          <a:prstGeom prst="rect">
            <a:avLst/>
          </a:prstGeom>
        </p:spPr>
      </p:pic>
      <p:sp>
        <p:nvSpPr>
          <p:cNvPr id="4" name="object 4"/>
          <p:cNvSpPr txBox="1"/>
          <p:nvPr/>
        </p:nvSpPr>
        <p:spPr>
          <a:xfrm>
            <a:off x="5031740" y="1461769"/>
            <a:ext cx="518159"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 .</a:t>
            </a:r>
            <a:r>
              <a:rPr sz="2800" spc="-114" dirty="0">
                <a:latin typeface="Arial"/>
                <a:cs typeface="Arial"/>
              </a:rPr>
              <a:t> </a:t>
            </a:r>
            <a:r>
              <a:rPr sz="2800" dirty="0">
                <a:latin typeface="Arial"/>
                <a:cs typeface="Arial"/>
              </a:rPr>
              <a:t>.</a:t>
            </a:r>
            <a:endParaRPr sz="2800">
              <a:latin typeface="Arial"/>
              <a:cs typeface="Arial"/>
            </a:endParaRPr>
          </a:p>
        </p:txBody>
      </p:sp>
      <p:sp>
        <p:nvSpPr>
          <p:cNvPr id="5" name="object 5"/>
          <p:cNvSpPr txBox="1"/>
          <p:nvPr/>
        </p:nvSpPr>
        <p:spPr>
          <a:xfrm>
            <a:off x="1974595" y="2217674"/>
            <a:ext cx="2257425" cy="269875"/>
          </a:xfrm>
          <a:prstGeom prst="rect">
            <a:avLst/>
          </a:prstGeom>
        </p:spPr>
        <p:txBody>
          <a:bodyPr vert="horz" wrap="square" lIns="0" tIns="12700" rIns="0" bIns="0" rtlCol="0">
            <a:spAutoFit/>
          </a:bodyPr>
          <a:lstStyle/>
          <a:p>
            <a:pPr marL="12700">
              <a:lnSpc>
                <a:spcPct val="100000"/>
              </a:lnSpc>
              <a:spcBef>
                <a:spcPts val="100"/>
              </a:spcBef>
            </a:pPr>
            <a:r>
              <a:rPr sz="1600" spc="-20" dirty="0">
                <a:latin typeface="Arial"/>
                <a:cs typeface="Arial"/>
              </a:rPr>
              <a:t>Wait </a:t>
            </a:r>
            <a:r>
              <a:rPr sz="1600" spc="-5" dirty="0">
                <a:latin typeface="Arial"/>
                <a:cs typeface="Arial"/>
              </a:rPr>
              <a:t>for frame or</a:t>
            </a:r>
            <a:r>
              <a:rPr sz="1600" spc="5" dirty="0">
                <a:latin typeface="Arial"/>
                <a:cs typeface="Arial"/>
              </a:rPr>
              <a:t> </a:t>
            </a:r>
            <a:r>
              <a:rPr sz="1600" spc="-5" dirty="0">
                <a:latin typeface="Arial"/>
                <a:cs typeface="Arial"/>
              </a:rPr>
              <a:t>timeout</a:t>
            </a:r>
            <a:endParaRPr sz="1600">
              <a:latin typeface="Arial"/>
              <a:cs typeface="Arial"/>
            </a:endParaRPr>
          </a:p>
        </p:txBody>
      </p:sp>
      <p:grpSp>
        <p:nvGrpSpPr>
          <p:cNvPr id="6" name="object 6"/>
          <p:cNvGrpSpPr/>
          <p:nvPr/>
        </p:nvGrpSpPr>
        <p:grpSpPr>
          <a:xfrm>
            <a:off x="457200" y="2318004"/>
            <a:ext cx="9144000" cy="1076960"/>
            <a:chOff x="457200" y="2318004"/>
            <a:chExt cx="9144000" cy="1076960"/>
          </a:xfrm>
        </p:grpSpPr>
        <p:sp>
          <p:nvSpPr>
            <p:cNvPr id="7" name="object 7"/>
            <p:cNvSpPr/>
            <p:nvPr/>
          </p:nvSpPr>
          <p:spPr>
            <a:xfrm>
              <a:off x="4810505" y="2318004"/>
              <a:ext cx="533400" cy="97790"/>
            </a:xfrm>
            <a:custGeom>
              <a:avLst/>
              <a:gdLst/>
              <a:ahLst/>
              <a:cxnLst/>
              <a:rect l="l" t="t" r="r" b="b"/>
              <a:pathLst>
                <a:path w="533400" h="97789">
                  <a:moveTo>
                    <a:pt x="495449" y="55554"/>
                  </a:moveTo>
                  <a:lnTo>
                    <a:pt x="478601" y="45614"/>
                  </a:lnTo>
                  <a:lnTo>
                    <a:pt x="0" y="44196"/>
                  </a:lnTo>
                  <a:lnTo>
                    <a:pt x="0" y="63246"/>
                  </a:lnTo>
                  <a:lnTo>
                    <a:pt x="479737" y="64667"/>
                  </a:lnTo>
                  <a:lnTo>
                    <a:pt x="495449" y="55554"/>
                  </a:lnTo>
                  <a:close/>
                </a:path>
                <a:path w="533400" h="97789">
                  <a:moveTo>
                    <a:pt x="533400" y="55626"/>
                  </a:moveTo>
                  <a:lnTo>
                    <a:pt x="443484" y="3048"/>
                  </a:lnTo>
                  <a:lnTo>
                    <a:pt x="438912" y="0"/>
                  </a:lnTo>
                  <a:lnTo>
                    <a:pt x="432816" y="1524"/>
                  </a:lnTo>
                  <a:lnTo>
                    <a:pt x="430530" y="6096"/>
                  </a:lnTo>
                  <a:lnTo>
                    <a:pt x="427481" y="10668"/>
                  </a:lnTo>
                  <a:lnTo>
                    <a:pt x="429006" y="16764"/>
                  </a:lnTo>
                  <a:lnTo>
                    <a:pt x="433578" y="19050"/>
                  </a:lnTo>
                  <a:lnTo>
                    <a:pt x="478601" y="45614"/>
                  </a:lnTo>
                  <a:lnTo>
                    <a:pt x="514350" y="45720"/>
                  </a:lnTo>
                  <a:lnTo>
                    <a:pt x="514350" y="66671"/>
                  </a:lnTo>
                  <a:lnTo>
                    <a:pt x="533400" y="55626"/>
                  </a:lnTo>
                  <a:close/>
                </a:path>
                <a:path w="533400" h="97789">
                  <a:moveTo>
                    <a:pt x="514350" y="66671"/>
                  </a:moveTo>
                  <a:lnTo>
                    <a:pt x="514350" y="64770"/>
                  </a:lnTo>
                  <a:lnTo>
                    <a:pt x="479737" y="64667"/>
                  </a:lnTo>
                  <a:lnTo>
                    <a:pt x="433578" y="91440"/>
                  </a:lnTo>
                  <a:lnTo>
                    <a:pt x="429006" y="94488"/>
                  </a:lnTo>
                  <a:lnTo>
                    <a:pt x="428135" y="97536"/>
                  </a:lnTo>
                  <a:lnTo>
                    <a:pt x="461120" y="97536"/>
                  </a:lnTo>
                  <a:lnTo>
                    <a:pt x="514350" y="66671"/>
                  </a:lnTo>
                  <a:close/>
                </a:path>
                <a:path w="533400" h="97789">
                  <a:moveTo>
                    <a:pt x="514350" y="64770"/>
                  </a:moveTo>
                  <a:lnTo>
                    <a:pt x="514350" y="45720"/>
                  </a:lnTo>
                  <a:lnTo>
                    <a:pt x="478601" y="45614"/>
                  </a:lnTo>
                  <a:lnTo>
                    <a:pt x="495449" y="55554"/>
                  </a:lnTo>
                  <a:lnTo>
                    <a:pt x="509778" y="47244"/>
                  </a:lnTo>
                  <a:lnTo>
                    <a:pt x="509778" y="64756"/>
                  </a:lnTo>
                  <a:lnTo>
                    <a:pt x="514350" y="64770"/>
                  </a:lnTo>
                  <a:close/>
                </a:path>
                <a:path w="533400" h="97789">
                  <a:moveTo>
                    <a:pt x="509778" y="64756"/>
                  </a:moveTo>
                  <a:lnTo>
                    <a:pt x="509778" y="64008"/>
                  </a:lnTo>
                  <a:lnTo>
                    <a:pt x="495449" y="55554"/>
                  </a:lnTo>
                  <a:lnTo>
                    <a:pt x="479737" y="64667"/>
                  </a:lnTo>
                  <a:lnTo>
                    <a:pt x="509778" y="64756"/>
                  </a:lnTo>
                  <a:close/>
                </a:path>
                <a:path w="533400" h="97789">
                  <a:moveTo>
                    <a:pt x="509778" y="64008"/>
                  </a:moveTo>
                  <a:lnTo>
                    <a:pt x="509778" y="47244"/>
                  </a:lnTo>
                  <a:lnTo>
                    <a:pt x="495449" y="55554"/>
                  </a:lnTo>
                  <a:lnTo>
                    <a:pt x="509778" y="64008"/>
                  </a:lnTo>
                  <a:close/>
                </a:path>
              </a:pathLst>
            </a:custGeom>
            <a:solidFill>
              <a:srgbClr val="FF2BD8"/>
            </a:solidFill>
          </p:spPr>
          <p:txBody>
            <a:bodyPr wrap="square" lIns="0" tIns="0" rIns="0" bIns="0" rtlCol="0"/>
            <a:lstStyle/>
            <a:p>
              <a:endParaRPr/>
            </a:p>
          </p:txBody>
        </p:sp>
        <p:sp>
          <p:nvSpPr>
            <p:cNvPr id="8" name="object 8"/>
            <p:cNvSpPr/>
            <p:nvPr/>
          </p:nvSpPr>
          <p:spPr>
            <a:xfrm>
              <a:off x="457200" y="2414778"/>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4948428" y="2415540"/>
              <a:ext cx="3794759" cy="979170"/>
            </a:xfrm>
            <a:prstGeom prst="rect">
              <a:avLst/>
            </a:prstGeom>
          </p:spPr>
        </p:pic>
        <p:sp>
          <p:nvSpPr>
            <p:cNvPr id="10" name="object 10"/>
            <p:cNvSpPr/>
            <p:nvPr/>
          </p:nvSpPr>
          <p:spPr>
            <a:xfrm>
              <a:off x="5162550" y="2990850"/>
              <a:ext cx="172720" cy="403860"/>
            </a:xfrm>
            <a:custGeom>
              <a:avLst/>
              <a:gdLst/>
              <a:ahLst/>
              <a:cxnLst/>
              <a:rect l="l" t="t" r="r" b="b"/>
              <a:pathLst>
                <a:path w="172720" h="403860">
                  <a:moveTo>
                    <a:pt x="89746" y="333671"/>
                  </a:moveTo>
                  <a:lnTo>
                    <a:pt x="41427" y="325364"/>
                  </a:lnTo>
                  <a:lnTo>
                    <a:pt x="9905" y="323850"/>
                  </a:lnTo>
                  <a:lnTo>
                    <a:pt x="4571" y="324612"/>
                  </a:lnTo>
                  <a:lnTo>
                    <a:pt x="0" y="328422"/>
                  </a:lnTo>
                  <a:lnTo>
                    <a:pt x="0" y="339090"/>
                  </a:lnTo>
                  <a:lnTo>
                    <a:pt x="4571" y="342900"/>
                  </a:lnTo>
                  <a:lnTo>
                    <a:pt x="34289" y="342900"/>
                  </a:lnTo>
                  <a:lnTo>
                    <a:pt x="73913" y="338328"/>
                  </a:lnTo>
                  <a:lnTo>
                    <a:pt x="79247" y="336804"/>
                  </a:lnTo>
                  <a:lnTo>
                    <a:pt x="83819" y="336042"/>
                  </a:lnTo>
                  <a:lnTo>
                    <a:pt x="89746" y="333671"/>
                  </a:lnTo>
                  <a:close/>
                </a:path>
                <a:path w="172720" h="403860">
                  <a:moveTo>
                    <a:pt x="83057" y="315468"/>
                  </a:moveTo>
                  <a:lnTo>
                    <a:pt x="39242" y="323291"/>
                  </a:lnTo>
                  <a:lnTo>
                    <a:pt x="9905" y="323850"/>
                  </a:lnTo>
                  <a:lnTo>
                    <a:pt x="26669" y="324612"/>
                  </a:lnTo>
                  <a:lnTo>
                    <a:pt x="41427" y="325364"/>
                  </a:lnTo>
                  <a:lnTo>
                    <a:pt x="57859" y="326926"/>
                  </a:lnTo>
                  <a:lnTo>
                    <a:pt x="74127" y="329426"/>
                  </a:lnTo>
                  <a:lnTo>
                    <a:pt x="81533" y="331278"/>
                  </a:lnTo>
                  <a:lnTo>
                    <a:pt x="81533" y="318516"/>
                  </a:lnTo>
                  <a:lnTo>
                    <a:pt x="82295" y="316991"/>
                  </a:lnTo>
                  <a:lnTo>
                    <a:pt x="82295" y="316230"/>
                  </a:lnTo>
                  <a:lnTo>
                    <a:pt x="83057" y="315468"/>
                  </a:lnTo>
                  <a:close/>
                </a:path>
                <a:path w="172720" h="403860">
                  <a:moveTo>
                    <a:pt x="100583" y="403860"/>
                  </a:moveTo>
                  <a:lnTo>
                    <a:pt x="100583" y="345186"/>
                  </a:lnTo>
                  <a:lnTo>
                    <a:pt x="99821" y="344423"/>
                  </a:lnTo>
                  <a:lnTo>
                    <a:pt x="99821" y="342899"/>
                  </a:lnTo>
                  <a:lnTo>
                    <a:pt x="99059" y="341376"/>
                  </a:lnTo>
                  <a:lnTo>
                    <a:pt x="98297" y="340614"/>
                  </a:lnTo>
                  <a:lnTo>
                    <a:pt x="97535" y="339090"/>
                  </a:lnTo>
                  <a:lnTo>
                    <a:pt x="96011" y="338328"/>
                  </a:lnTo>
                  <a:lnTo>
                    <a:pt x="96011" y="337566"/>
                  </a:lnTo>
                  <a:lnTo>
                    <a:pt x="95249" y="336804"/>
                  </a:lnTo>
                  <a:lnTo>
                    <a:pt x="94487" y="336804"/>
                  </a:lnTo>
                  <a:lnTo>
                    <a:pt x="92963" y="335280"/>
                  </a:lnTo>
                  <a:lnTo>
                    <a:pt x="92201" y="335280"/>
                  </a:lnTo>
                  <a:lnTo>
                    <a:pt x="91439" y="334518"/>
                  </a:lnTo>
                  <a:lnTo>
                    <a:pt x="89746" y="333671"/>
                  </a:lnTo>
                  <a:lnTo>
                    <a:pt x="83819" y="336042"/>
                  </a:lnTo>
                  <a:lnTo>
                    <a:pt x="79247" y="336804"/>
                  </a:lnTo>
                  <a:lnTo>
                    <a:pt x="34289" y="342900"/>
                  </a:lnTo>
                  <a:lnTo>
                    <a:pt x="9905" y="342900"/>
                  </a:lnTo>
                  <a:lnTo>
                    <a:pt x="26669" y="343695"/>
                  </a:lnTo>
                  <a:lnTo>
                    <a:pt x="67273" y="347310"/>
                  </a:lnTo>
                  <a:lnTo>
                    <a:pt x="81533" y="351028"/>
                  </a:lnTo>
                  <a:lnTo>
                    <a:pt x="81533" y="348996"/>
                  </a:lnTo>
                  <a:lnTo>
                    <a:pt x="82803" y="351536"/>
                  </a:lnTo>
                  <a:lnTo>
                    <a:pt x="83819" y="352044"/>
                  </a:lnTo>
                  <a:lnTo>
                    <a:pt x="83819" y="403860"/>
                  </a:lnTo>
                  <a:lnTo>
                    <a:pt x="100583" y="403860"/>
                  </a:lnTo>
                  <a:close/>
                </a:path>
                <a:path w="172720" h="403860">
                  <a:moveTo>
                    <a:pt x="172211" y="19050"/>
                  </a:moveTo>
                  <a:lnTo>
                    <a:pt x="171449" y="0"/>
                  </a:lnTo>
                  <a:lnTo>
                    <a:pt x="140482" y="1478"/>
                  </a:lnTo>
                  <a:lnTo>
                    <a:pt x="123905" y="3048"/>
                  </a:lnTo>
                  <a:lnTo>
                    <a:pt x="107479" y="5569"/>
                  </a:lnTo>
                  <a:lnTo>
                    <a:pt x="92963" y="9143"/>
                  </a:lnTo>
                  <a:lnTo>
                    <a:pt x="90677" y="10668"/>
                  </a:lnTo>
                  <a:lnTo>
                    <a:pt x="89915" y="10668"/>
                  </a:lnTo>
                  <a:lnTo>
                    <a:pt x="89915" y="11429"/>
                  </a:lnTo>
                  <a:lnTo>
                    <a:pt x="89153" y="11429"/>
                  </a:lnTo>
                  <a:lnTo>
                    <a:pt x="86867" y="12954"/>
                  </a:lnTo>
                  <a:lnTo>
                    <a:pt x="82295" y="17526"/>
                  </a:lnTo>
                  <a:lnTo>
                    <a:pt x="82295" y="19050"/>
                  </a:lnTo>
                  <a:lnTo>
                    <a:pt x="81533" y="20573"/>
                  </a:lnTo>
                  <a:lnTo>
                    <a:pt x="81533" y="316230"/>
                  </a:lnTo>
                  <a:lnTo>
                    <a:pt x="83057" y="315468"/>
                  </a:lnTo>
                  <a:lnTo>
                    <a:pt x="83819" y="314706"/>
                  </a:lnTo>
                  <a:lnTo>
                    <a:pt x="83819" y="331850"/>
                  </a:lnTo>
                  <a:lnTo>
                    <a:pt x="88391" y="332994"/>
                  </a:lnTo>
                  <a:lnTo>
                    <a:pt x="89746" y="333671"/>
                  </a:lnTo>
                  <a:lnTo>
                    <a:pt x="91439" y="332994"/>
                  </a:lnTo>
                  <a:lnTo>
                    <a:pt x="92201" y="332232"/>
                  </a:lnTo>
                  <a:lnTo>
                    <a:pt x="94487" y="330708"/>
                  </a:lnTo>
                  <a:lnTo>
                    <a:pt x="95249" y="330708"/>
                  </a:lnTo>
                  <a:lnTo>
                    <a:pt x="96011" y="329946"/>
                  </a:lnTo>
                  <a:lnTo>
                    <a:pt x="96011" y="329184"/>
                  </a:lnTo>
                  <a:lnTo>
                    <a:pt x="97535" y="328422"/>
                  </a:lnTo>
                  <a:lnTo>
                    <a:pt x="97535" y="28956"/>
                  </a:lnTo>
                  <a:lnTo>
                    <a:pt x="98297" y="28448"/>
                  </a:lnTo>
                  <a:lnTo>
                    <a:pt x="98297" y="28193"/>
                  </a:lnTo>
                  <a:lnTo>
                    <a:pt x="99821" y="26162"/>
                  </a:lnTo>
                  <a:lnTo>
                    <a:pt x="99821" y="25908"/>
                  </a:lnTo>
                  <a:lnTo>
                    <a:pt x="100583" y="23621"/>
                  </a:lnTo>
                  <a:lnTo>
                    <a:pt x="100583" y="27051"/>
                  </a:lnTo>
                  <a:lnTo>
                    <a:pt x="101345" y="26670"/>
                  </a:lnTo>
                  <a:lnTo>
                    <a:pt x="114822" y="23408"/>
                  </a:lnTo>
                  <a:lnTo>
                    <a:pt x="128520" y="21459"/>
                  </a:lnTo>
                  <a:lnTo>
                    <a:pt x="142347" y="20401"/>
                  </a:lnTo>
                  <a:lnTo>
                    <a:pt x="156209" y="19812"/>
                  </a:lnTo>
                  <a:lnTo>
                    <a:pt x="172211" y="19050"/>
                  </a:lnTo>
                  <a:close/>
                </a:path>
                <a:path w="172720" h="403860">
                  <a:moveTo>
                    <a:pt x="83819" y="331850"/>
                  </a:moveTo>
                  <a:lnTo>
                    <a:pt x="83819" y="314706"/>
                  </a:lnTo>
                  <a:lnTo>
                    <a:pt x="83057" y="315468"/>
                  </a:lnTo>
                  <a:lnTo>
                    <a:pt x="81533" y="318516"/>
                  </a:lnTo>
                  <a:lnTo>
                    <a:pt x="81533" y="331278"/>
                  </a:lnTo>
                  <a:lnTo>
                    <a:pt x="83819" y="331850"/>
                  </a:lnTo>
                  <a:close/>
                </a:path>
                <a:path w="172720" h="403860">
                  <a:moveTo>
                    <a:pt x="82803" y="351536"/>
                  </a:moveTo>
                  <a:lnTo>
                    <a:pt x="81533" y="348996"/>
                  </a:lnTo>
                  <a:lnTo>
                    <a:pt x="81533" y="351028"/>
                  </a:lnTo>
                  <a:lnTo>
                    <a:pt x="82295" y="351536"/>
                  </a:lnTo>
                  <a:lnTo>
                    <a:pt x="82295" y="351282"/>
                  </a:lnTo>
                  <a:lnTo>
                    <a:pt x="82803" y="351536"/>
                  </a:lnTo>
                  <a:close/>
                </a:path>
                <a:path w="172720" h="403860">
                  <a:moveTo>
                    <a:pt x="82295" y="351536"/>
                  </a:moveTo>
                  <a:lnTo>
                    <a:pt x="81533" y="351028"/>
                  </a:lnTo>
                  <a:lnTo>
                    <a:pt x="81533" y="351282"/>
                  </a:lnTo>
                  <a:lnTo>
                    <a:pt x="82295" y="351536"/>
                  </a:lnTo>
                  <a:close/>
                </a:path>
                <a:path w="172720" h="403860">
                  <a:moveTo>
                    <a:pt x="83057" y="403860"/>
                  </a:moveTo>
                  <a:lnTo>
                    <a:pt x="83057" y="352044"/>
                  </a:lnTo>
                  <a:lnTo>
                    <a:pt x="81533" y="351282"/>
                  </a:lnTo>
                  <a:lnTo>
                    <a:pt x="81533" y="403860"/>
                  </a:lnTo>
                  <a:lnTo>
                    <a:pt x="83057" y="403860"/>
                  </a:lnTo>
                  <a:close/>
                </a:path>
                <a:path w="172720" h="403860">
                  <a:moveTo>
                    <a:pt x="83057" y="315468"/>
                  </a:moveTo>
                  <a:lnTo>
                    <a:pt x="82295" y="316230"/>
                  </a:lnTo>
                  <a:lnTo>
                    <a:pt x="82295" y="316991"/>
                  </a:lnTo>
                  <a:lnTo>
                    <a:pt x="83057" y="315468"/>
                  </a:lnTo>
                  <a:close/>
                </a:path>
                <a:path w="172720" h="403860">
                  <a:moveTo>
                    <a:pt x="82905" y="351739"/>
                  </a:moveTo>
                  <a:lnTo>
                    <a:pt x="82803" y="351536"/>
                  </a:lnTo>
                  <a:lnTo>
                    <a:pt x="82295" y="351282"/>
                  </a:lnTo>
                  <a:lnTo>
                    <a:pt x="82676" y="351663"/>
                  </a:lnTo>
                  <a:lnTo>
                    <a:pt x="82905" y="351739"/>
                  </a:lnTo>
                  <a:close/>
                </a:path>
                <a:path w="172720" h="403860">
                  <a:moveTo>
                    <a:pt x="82676" y="351663"/>
                  </a:moveTo>
                  <a:lnTo>
                    <a:pt x="82295" y="351282"/>
                  </a:lnTo>
                  <a:lnTo>
                    <a:pt x="82295" y="351536"/>
                  </a:lnTo>
                  <a:lnTo>
                    <a:pt x="82676" y="351663"/>
                  </a:lnTo>
                  <a:close/>
                </a:path>
                <a:path w="172720" h="403860">
                  <a:moveTo>
                    <a:pt x="83057" y="352044"/>
                  </a:moveTo>
                  <a:lnTo>
                    <a:pt x="82676" y="351663"/>
                  </a:lnTo>
                  <a:lnTo>
                    <a:pt x="82295" y="351536"/>
                  </a:lnTo>
                  <a:lnTo>
                    <a:pt x="83057" y="352044"/>
                  </a:lnTo>
                  <a:close/>
                </a:path>
                <a:path w="172720" h="403860">
                  <a:moveTo>
                    <a:pt x="83057" y="352044"/>
                  </a:moveTo>
                  <a:lnTo>
                    <a:pt x="82905" y="351739"/>
                  </a:lnTo>
                  <a:lnTo>
                    <a:pt x="82676" y="351663"/>
                  </a:lnTo>
                  <a:lnTo>
                    <a:pt x="83057" y="352044"/>
                  </a:lnTo>
                  <a:close/>
                </a:path>
                <a:path w="172720" h="403860">
                  <a:moveTo>
                    <a:pt x="83819" y="352044"/>
                  </a:moveTo>
                  <a:lnTo>
                    <a:pt x="82803" y="351536"/>
                  </a:lnTo>
                  <a:lnTo>
                    <a:pt x="82905" y="351739"/>
                  </a:lnTo>
                  <a:lnTo>
                    <a:pt x="83819" y="352044"/>
                  </a:lnTo>
                  <a:close/>
                </a:path>
                <a:path w="172720" h="403860">
                  <a:moveTo>
                    <a:pt x="83819" y="403860"/>
                  </a:moveTo>
                  <a:lnTo>
                    <a:pt x="83819" y="352044"/>
                  </a:lnTo>
                  <a:lnTo>
                    <a:pt x="82905" y="351739"/>
                  </a:lnTo>
                  <a:lnTo>
                    <a:pt x="83057" y="352044"/>
                  </a:lnTo>
                  <a:lnTo>
                    <a:pt x="83057" y="403860"/>
                  </a:lnTo>
                  <a:lnTo>
                    <a:pt x="83819" y="403860"/>
                  </a:lnTo>
                  <a:close/>
                </a:path>
                <a:path w="172720" h="403860">
                  <a:moveTo>
                    <a:pt x="100583" y="322326"/>
                  </a:moveTo>
                  <a:lnTo>
                    <a:pt x="100583" y="27051"/>
                  </a:lnTo>
                  <a:lnTo>
                    <a:pt x="99821" y="27432"/>
                  </a:lnTo>
                  <a:lnTo>
                    <a:pt x="97535" y="28956"/>
                  </a:lnTo>
                  <a:lnTo>
                    <a:pt x="97535" y="328422"/>
                  </a:lnTo>
                  <a:lnTo>
                    <a:pt x="98297" y="326898"/>
                  </a:lnTo>
                  <a:lnTo>
                    <a:pt x="99059" y="326136"/>
                  </a:lnTo>
                  <a:lnTo>
                    <a:pt x="99821" y="324612"/>
                  </a:lnTo>
                  <a:lnTo>
                    <a:pt x="99821" y="323088"/>
                  </a:lnTo>
                  <a:lnTo>
                    <a:pt x="100583" y="322326"/>
                  </a:lnTo>
                  <a:close/>
                </a:path>
                <a:path w="172720" h="403860">
                  <a:moveTo>
                    <a:pt x="100583" y="27051"/>
                  </a:moveTo>
                  <a:lnTo>
                    <a:pt x="100583" y="25145"/>
                  </a:lnTo>
                  <a:lnTo>
                    <a:pt x="98297" y="28193"/>
                  </a:lnTo>
                  <a:lnTo>
                    <a:pt x="100583" y="27051"/>
                  </a:lnTo>
                  <a:close/>
                </a:path>
                <a:path w="172720" h="403860">
                  <a:moveTo>
                    <a:pt x="99821" y="27432"/>
                  </a:moveTo>
                  <a:lnTo>
                    <a:pt x="98297" y="28193"/>
                  </a:lnTo>
                  <a:lnTo>
                    <a:pt x="98297" y="28448"/>
                  </a:lnTo>
                  <a:lnTo>
                    <a:pt x="99821" y="27432"/>
                  </a:lnTo>
                  <a:close/>
                </a:path>
                <a:path w="172720" h="403860">
                  <a:moveTo>
                    <a:pt x="100583" y="25145"/>
                  </a:moveTo>
                  <a:lnTo>
                    <a:pt x="100583" y="23621"/>
                  </a:lnTo>
                  <a:lnTo>
                    <a:pt x="99821" y="25908"/>
                  </a:lnTo>
                  <a:lnTo>
                    <a:pt x="100583" y="25145"/>
                  </a:lnTo>
                  <a:close/>
                </a:path>
                <a:path w="172720" h="403860">
                  <a:moveTo>
                    <a:pt x="100583" y="25145"/>
                  </a:moveTo>
                  <a:lnTo>
                    <a:pt x="99821" y="25908"/>
                  </a:lnTo>
                  <a:lnTo>
                    <a:pt x="99821" y="26162"/>
                  </a:lnTo>
                  <a:lnTo>
                    <a:pt x="100583" y="25145"/>
                  </a:lnTo>
                  <a:close/>
                </a:path>
              </a:pathLst>
            </a:custGeom>
            <a:solidFill>
              <a:srgbClr val="FF2BD8"/>
            </a:solidFill>
          </p:spPr>
          <p:txBody>
            <a:bodyPr wrap="square" lIns="0" tIns="0" rIns="0" bIns="0" rtlCol="0"/>
            <a:lstStyle/>
            <a:p>
              <a:endParaRPr/>
            </a:p>
          </p:txBody>
        </p:sp>
      </p:grpSp>
      <p:sp>
        <p:nvSpPr>
          <p:cNvPr id="11" name="object 11"/>
          <p:cNvSpPr txBox="1"/>
          <p:nvPr/>
        </p:nvSpPr>
        <p:spPr>
          <a:xfrm>
            <a:off x="4778755" y="3065780"/>
            <a:ext cx="406400" cy="269875"/>
          </a:xfrm>
          <a:prstGeom prst="rect">
            <a:avLst/>
          </a:prstGeom>
        </p:spPr>
        <p:txBody>
          <a:bodyPr vert="horz" wrap="square" lIns="0" tIns="12700" rIns="0" bIns="0" rtlCol="0">
            <a:spAutoFit/>
          </a:bodyPr>
          <a:lstStyle/>
          <a:p>
            <a:pPr marL="12700">
              <a:lnSpc>
                <a:spcPct val="100000"/>
              </a:lnSpc>
              <a:spcBef>
                <a:spcPts val="100"/>
              </a:spcBef>
              <a:tabLst>
                <a:tab pos="393065" algn="l"/>
              </a:tabLst>
            </a:pPr>
            <a:r>
              <a:rPr sz="1600" u="heavy" dirty="0">
                <a:uFill>
                  <a:solidFill>
                    <a:srgbClr val="FF2BD8"/>
                  </a:solidFill>
                </a:uFill>
                <a:latin typeface="Arial"/>
                <a:cs typeface="Arial"/>
              </a:rPr>
              <a:t> 	</a:t>
            </a:r>
            <a:endParaRPr sz="1600">
              <a:latin typeface="Arial"/>
              <a:cs typeface="Arial"/>
            </a:endParaRPr>
          </a:p>
        </p:txBody>
      </p:sp>
      <p:grpSp>
        <p:nvGrpSpPr>
          <p:cNvPr id="12" name="object 12"/>
          <p:cNvGrpSpPr/>
          <p:nvPr/>
        </p:nvGrpSpPr>
        <p:grpSpPr>
          <a:xfrm>
            <a:off x="5237988" y="2415539"/>
            <a:ext cx="3416300" cy="1958339"/>
            <a:chOff x="5237988" y="2415539"/>
            <a:chExt cx="3416300" cy="1958339"/>
          </a:xfrm>
        </p:grpSpPr>
        <p:sp>
          <p:nvSpPr>
            <p:cNvPr id="13" name="object 13"/>
            <p:cNvSpPr/>
            <p:nvPr/>
          </p:nvSpPr>
          <p:spPr>
            <a:xfrm>
              <a:off x="5237988" y="2415539"/>
              <a:ext cx="33655" cy="13335"/>
            </a:xfrm>
            <a:custGeom>
              <a:avLst/>
              <a:gdLst/>
              <a:ahLst/>
              <a:cxnLst/>
              <a:rect l="l" t="t" r="r" b="b"/>
              <a:pathLst>
                <a:path w="33654" h="13335">
                  <a:moveTo>
                    <a:pt x="33638" y="0"/>
                  </a:moveTo>
                  <a:lnTo>
                    <a:pt x="653" y="0"/>
                  </a:lnTo>
                  <a:lnTo>
                    <a:pt x="0" y="2286"/>
                  </a:lnTo>
                  <a:lnTo>
                    <a:pt x="2286" y="6858"/>
                  </a:lnTo>
                  <a:lnTo>
                    <a:pt x="5334" y="11430"/>
                  </a:lnTo>
                  <a:lnTo>
                    <a:pt x="10668" y="12954"/>
                  </a:lnTo>
                  <a:lnTo>
                    <a:pt x="15240" y="10668"/>
                  </a:lnTo>
                  <a:lnTo>
                    <a:pt x="33638" y="0"/>
                  </a:lnTo>
                  <a:close/>
                </a:path>
              </a:pathLst>
            </a:custGeom>
            <a:solidFill>
              <a:srgbClr val="FF2BD8"/>
            </a:solidFill>
          </p:spPr>
          <p:txBody>
            <a:bodyPr wrap="square" lIns="0" tIns="0" rIns="0" bIns="0" rtlCol="0"/>
            <a:lstStyle/>
            <a:p>
              <a:endParaRPr/>
            </a:p>
          </p:txBody>
        </p:sp>
        <p:pic>
          <p:nvPicPr>
            <p:cNvPr id="14" name="object 14"/>
            <p:cNvPicPr/>
            <p:nvPr/>
          </p:nvPicPr>
          <p:blipFill>
            <a:blip r:embed="rId4" cstate="print"/>
            <a:stretch>
              <a:fillRect/>
            </a:stretch>
          </p:blipFill>
          <p:spPr>
            <a:xfrm>
              <a:off x="5808178" y="3394709"/>
              <a:ext cx="2846069" cy="979170"/>
            </a:xfrm>
            <a:prstGeom prst="rect">
              <a:avLst/>
            </a:prstGeom>
          </p:spPr>
        </p:pic>
        <p:sp>
          <p:nvSpPr>
            <p:cNvPr id="15" name="object 15"/>
            <p:cNvSpPr/>
            <p:nvPr/>
          </p:nvSpPr>
          <p:spPr>
            <a:xfrm>
              <a:off x="5244084" y="3394709"/>
              <a:ext cx="90805" cy="262890"/>
            </a:xfrm>
            <a:custGeom>
              <a:avLst/>
              <a:gdLst/>
              <a:ahLst/>
              <a:cxnLst/>
              <a:rect l="l" t="t" r="r" b="b"/>
              <a:pathLst>
                <a:path w="90804" h="262889">
                  <a:moveTo>
                    <a:pt x="19049" y="236220"/>
                  </a:moveTo>
                  <a:lnTo>
                    <a:pt x="19049" y="0"/>
                  </a:lnTo>
                  <a:lnTo>
                    <a:pt x="0" y="0"/>
                  </a:lnTo>
                  <a:lnTo>
                    <a:pt x="0" y="243078"/>
                  </a:lnTo>
                  <a:lnTo>
                    <a:pt x="761" y="244602"/>
                  </a:lnTo>
                  <a:lnTo>
                    <a:pt x="761" y="246126"/>
                  </a:lnTo>
                  <a:lnTo>
                    <a:pt x="5333" y="250698"/>
                  </a:lnTo>
                  <a:lnTo>
                    <a:pt x="6095" y="250698"/>
                  </a:lnTo>
                  <a:lnTo>
                    <a:pt x="7619" y="252222"/>
                  </a:lnTo>
                  <a:lnTo>
                    <a:pt x="8381" y="252222"/>
                  </a:lnTo>
                  <a:lnTo>
                    <a:pt x="8381" y="252984"/>
                  </a:lnTo>
                  <a:lnTo>
                    <a:pt x="9143" y="252984"/>
                  </a:lnTo>
                  <a:lnTo>
                    <a:pt x="12191" y="254508"/>
                  </a:lnTo>
                  <a:lnTo>
                    <a:pt x="16001" y="255470"/>
                  </a:lnTo>
                  <a:lnTo>
                    <a:pt x="16001" y="234696"/>
                  </a:lnTo>
                  <a:lnTo>
                    <a:pt x="17525" y="235712"/>
                  </a:lnTo>
                  <a:lnTo>
                    <a:pt x="19049" y="236220"/>
                  </a:lnTo>
                  <a:close/>
                </a:path>
                <a:path w="90804" h="262889">
                  <a:moveTo>
                    <a:pt x="17525" y="235712"/>
                  </a:moveTo>
                  <a:lnTo>
                    <a:pt x="16001" y="234696"/>
                  </a:lnTo>
                  <a:lnTo>
                    <a:pt x="16001" y="255470"/>
                  </a:lnTo>
                  <a:lnTo>
                    <a:pt x="16763" y="255663"/>
                  </a:lnTo>
                  <a:lnTo>
                    <a:pt x="16763" y="235458"/>
                  </a:lnTo>
                  <a:lnTo>
                    <a:pt x="17525" y="235712"/>
                  </a:lnTo>
                  <a:close/>
                </a:path>
                <a:path w="90804" h="262889">
                  <a:moveTo>
                    <a:pt x="18287" y="236220"/>
                  </a:moveTo>
                  <a:lnTo>
                    <a:pt x="17525" y="235712"/>
                  </a:lnTo>
                  <a:lnTo>
                    <a:pt x="16763" y="235458"/>
                  </a:lnTo>
                  <a:lnTo>
                    <a:pt x="18287" y="236220"/>
                  </a:lnTo>
                  <a:close/>
                </a:path>
                <a:path w="90804" h="262889">
                  <a:moveTo>
                    <a:pt x="18287" y="237490"/>
                  </a:moveTo>
                  <a:lnTo>
                    <a:pt x="18287" y="236220"/>
                  </a:lnTo>
                  <a:lnTo>
                    <a:pt x="16763" y="235458"/>
                  </a:lnTo>
                  <a:lnTo>
                    <a:pt x="18287" y="237490"/>
                  </a:lnTo>
                  <a:close/>
                </a:path>
                <a:path w="90804" h="262889">
                  <a:moveTo>
                    <a:pt x="19049" y="238506"/>
                  </a:moveTo>
                  <a:lnTo>
                    <a:pt x="16763" y="235458"/>
                  </a:lnTo>
                  <a:lnTo>
                    <a:pt x="16763" y="255663"/>
                  </a:lnTo>
                  <a:lnTo>
                    <a:pt x="18287" y="256048"/>
                  </a:lnTo>
                  <a:lnTo>
                    <a:pt x="18287" y="237744"/>
                  </a:lnTo>
                  <a:lnTo>
                    <a:pt x="19049" y="238506"/>
                  </a:lnTo>
                  <a:close/>
                </a:path>
                <a:path w="90804" h="262889">
                  <a:moveTo>
                    <a:pt x="90677" y="243840"/>
                  </a:moveTo>
                  <a:lnTo>
                    <a:pt x="73913" y="243840"/>
                  </a:lnTo>
                  <a:lnTo>
                    <a:pt x="60998" y="243267"/>
                  </a:lnTo>
                  <a:lnTo>
                    <a:pt x="45958" y="242049"/>
                  </a:lnTo>
                  <a:lnTo>
                    <a:pt x="31180" y="239821"/>
                  </a:lnTo>
                  <a:lnTo>
                    <a:pt x="19049" y="236220"/>
                  </a:lnTo>
                  <a:lnTo>
                    <a:pt x="17525" y="235712"/>
                  </a:lnTo>
                  <a:lnTo>
                    <a:pt x="18287" y="236220"/>
                  </a:lnTo>
                  <a:lnTo>
                    <a:pt x="18287" y="237490"/>
                  </a:lnTo>
                  <a:lnTo>
                    <a:pt x="19049" y="238506"/>
                  </a:lnTo>
                  <a:lnTo>
                    <a:pt x="19049" y="256241"/>
                  </a:lnTo>
                  <a:lnTo>
                    <a:pt x="26504" y="258125"/>
                  </a:lnTo>
                  <a:lnTo>
                    <a:pt x="42719" y="260632"/>
                  </a:lnTo>
                  <a:lnTo>
                    <a:pt x="59101" y="262173"/>
                  </a:lnTo>
                  <a:lnTo>
                    <a:pt x="73913" y="262890"/>
                  </a:lnTo>
                  <a:lnTo>
                    <a:pt x="89915" y="262890"/>
                  </a:lnTo>
                  <a:lnTo>
                    <a:pt x="90677" y="243840"/>
                  </a:lnTo>
                  <a:close/>
                </a:path>
                <a:path w="90804" h="262889">
                  <a:moveTo>
                    <a:pt x="19049" y="240030"/>
                  </a:moveTo>
                  <a:lnTo>
                    <a:pt x="19049" y="238506"/>
                  </a:lnTo>
                  <a:lnTo>
                    <a:pt x="18287" y="237744"/>
                  </a:lnTo>
                  <a:lnTo>
                    <a:pt x="19049" y="240030"/>
                  </a:lnTo>
                  <a:close/>
                </a:path>
                <a:path w="90804" h="262889">
                  <a:moveTo>
                    <a:pt x="19049" y="256241"/>
                  </a:moveTo>
                  <a:lnTo>
                    <a:pt x="19049" y="240030"/>
                  </a:lnTo>
                  <a:lnTo>
                    <a:pt x="18287" y="237744"/>
                  </a:lnTo>
                  <a:lnTo>
                    <a:pt x="18287" y="256048"/>
                  </a:lnTo>
                  <a:lnTo>
                    <a:pt x="19049" y="256241"/>
                  </a:lnTo>
                  <a:close/>
                </a:path>
              </a:pathLst>
            </a:custGeom>
            <a:solidFill>
              <a:srgbClr val="FF2BD8"/>
            </a:solidFill>
          </p:spPr>
          <p:txBody>
            <a:bodyPr wrap="square" lIns="0" tIns="0" rIns="0" bIns="0" rtlCol="0"/>
            <a:lstStyle/>
            <a:p>
              <a:endParaRPr/>
            </a:p>
          </p:txBody>
        </p:sp>
      </p:grpSp>
      <p:sp>
        <p:nvSpPr>
          <p:cNvPr id="16" name="object 16"/>
          <p:cNvSpPr txBox="1"/>
          <p:nvPr/>
        </p:nvSpPr>
        <p:spPr>
          <a:xfrm>
            <a:off x="1993645" y="3065780"/>
            <a:ext cx="2185035" cy="513715"/>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Arial"/>
                <a:cs typeface="Arial"/>
              </a:rPr>
              <a:t>If </a:t>
            </a:r>
            <a:r>
              <a:rPr sz="1600" dirty="0">
                <a:latin typeface="Arial"/>
                <a:cs typeface="Arial"/>
              </a:rPr>
              <a:t>a </a:t>
            </a:r>
            <a:r>
              <a:rPr sz="1600" spc="-5" dirty="0">
                <a:latin typeface="Arial"/>
                <a:cs typeface="Arial"/>
              </a:rPr>
              <a:t>frame with new data  then deliver</a:t>
            </a:r>
            <a:r>
              <a:rPr sz="1600" spc="-15" dirty="0">
                <a:latin typeface="Arial"/>
                <a:cs typeface="Arial"/>
              </a:rPr>
              <a:t> </a:t>
            </a:r>
            <a:r>
              <a:rPr sz="1600" spc="-5" dirty="0">
                <a:latin typeface="Arial"/>
                <a:cs typeface="Arial"/>
              </a:rPr>
              <a:t>it</a:t>
            </a:r>
            <a:endParaRPr sz="1600">
              <a:latin typeface="Arial"/>
              <a:cs typeface="Arial"/>
            </a:endParaRPr>
          </a:p>
        </p:txBody>
      </p:sp>
      <p:sp>
        <p:nvSpPr>
          <p:cNvPr id="17" name="object 17"/>
          <p:cNvSpPr txBox="1"/>
          <p:nvPr/>
        </p:nvSpPr>
        <p:spPr>
          <a:xfrm>
            <a:off x="1964689" y="4160774"/>
            <a:ext cx="2412365" cy="269875"/>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a:cs typeface="Arial"/>
              </a:rPr>
              <a:t>If an ack for last send then</a:t>
            </a:r>
            <a:endParaRPr sz="1600">
              <a:latin typeface="Arial"/>
              <a:cs typeface="Arial"/>
            </a:endParaRPr>
          </a:p>
        </p:txBody>
      </p:sp>
      <p:grpSp>
        <p:nvGrpSpPr>
          <p:cNvPr id="18" name="object 18"/>
          <p:cNvGrpSpPr/>
          <p:nvPr/>
        </p:nvGrpSpPr>
        <p:grpSpPr>
          <a:xfrm>
            <a:off x="457200" y="4067555"/>
            <a:ext cx="9144000" cy="2780665"/>
            <a:chOff x="457200" y="4067555"/>
            <a:chExt cx="9144000" cy="2780665"/>
          </a:xfrm>
        </p:grpSpPr>
        <p:sp>
          <p:nvSpPr>
            <p:cNvPr id="19" name="object 19"/>
            <p:cNvSpPr/>
            <p:nvPr/>
          </p:nvSpPr>
          <p:spPr>
            <a:xfrm>
              <a:off x="5253228" y="4067555"/>
              <a:ext cx="90805" cy="306705"/>
            </a:xfrm>
            <a:custGeom>
              <a:avLst/>
              <a:gdLst/>
              <a:ahLst/>
              <a:cxnLst/>
              <a:rect l="l" t="t" r="r" b="b"/>
              <a:pathLst>
                <a:path w="90804" h="306704">
                  <a:moveTo>
                    <a:pt x="90677" y="19050"/>
                  </a:moveTo>
                  <a:lnTo>
                    <a:pt x="90677" y="0"/>
                  </a:lnTo>
                  <a:lnTo>
                    <a:pt x="73913" y="0"/>
                  </a:lnTo>
                  <a:lnTo>
                    <a:pt x="27234" y="4857"/>
                  </a:lnTo>
                  <a:lnTo>
                    <a:pt x="9143" y="10668"/>
                  </a:lnTo>
                  <a:lnTo>
                    <a:pt x="8381" y="10668"/>
                  </a:lnTo>
                  <a:lnTo>
                    <a:pt x="8381" y="11429"/>
                  </a:lnTo>
                  <a:lnTo>
                    <a:pt x="6095" y="12192"/>
                  </a:lnTo>
                  <a:lnTo>
                    <a:pt x="5333" y="12954"/>
                  </a:lnTo>
                  <a:lnTo>
                    <a:pt x="4571" y="12954"/>
                  </a:lnTo>
                  <a:lnTo>
                    <a:pt x="4571" y="13715"/>
                  </a:lnTo>
                  <a:lnTo>
                    <a:pt x="2285" y="16001"/>
                  </a:lnTo>
                  <a:lnTo>
                    <a:pt x="761" y="19050"/>
                  </a:lnTo>
                  <a:lnTo>
                    <a:pt x="761" y="20573"/>
                  </a:lnTo>
                  <a:lnTo>
                    <a:pt x="0" y="21335"/>
                  </a:lnTo>
                  <a:lnTo>
                    <a:pt x="0" y="306324"/>
                  </a:lnTo>
                  <a:lnTo>
                    <a:pt x="16763" y="306324"/>
                  </a:lnTo>
                  <a:lnTo>
                    <a:pt x="16763" y="28193"/>
                  </a:lnTo>
                  <a:lnTo>
                    <a:pt x="19049" y="24384"/>
                  </a:lnTo>
                  <a:lnTo>
                    <a:pt x="19049" y="26923"/>
                  </a:lnTo>
                  <a:lnTo>
                    <a:pt x="19811" y="26670"/>
                  </a:lnTo>
                  <a:lnTo>
                    <a:pt x="32656" y="23227"/>
                  </a:lnTo>
                  <a:lnTo>
                    <a:pt x="46901" y="21197"/>
                  </a:lnTo>
                  <a:lnTo>
                    <a:pt x="61317" y="19999"/>
                  </a:lnTo>
                  <a:lnTo>
                    <a:pt x="73913" y="19104"/>
                  </a:lnTo>
                  <a:lnTo>
                    <a:pt x="90677" y="19050"/>
                  </a:lnTo>
                  <a:close/>
                </a:path>
                <a:path w="90804" h="306704">
                  <a:moveTo>
                    <a:pt x="19049" y="26923"/>
                  </a:moveTo>
                  <a:lnTo>
                    <a:pt x="19049" y="24384"/>
                  </a:lnTo>
                  <a:lnTo>
                    <a:pt x="16763" y="28193"/>
                  </a:lnTo>
                  <a:lnTo>
                    <a:pt x="18287" y="26670"/>
                  </a:lnTo>
                  <a:lnTo>
                    <a:pt x="18287" y="27178"/>
                  </a:lnTo>
                  <a:lnTo>
                    <a:pt x="19049" y="26923"/>
                  </a:lnTo>
                  <a:close/>
                </a:path>
                <a:path w="90804" h="306704">
                  <a:moveTo>
                    <a:pt x="19049" y="306324"/>
                  </a:moveTo>
                  <a:lnTo>
                    <a:pt x="19049" y="26923"/>
                  </a:lnTo>
                  <a:lnTo>
                    <a:pt x="17525" y="27432"/>
                  </a:lnTo>
                  <a:lnTo>
                    <a:pt x="16763" y="28193"/>
                  </a:lnTo>
                  <a:lnTo>
                    <a:pt x="16763" y="306324"/>
                  </a:lnTo>
                  <a:lnTo>
                    <a:pt x="19049" y="306324"/>
                  </a:lnTo>
                  <a:close/>
                </a:path>
                <a:path w="90804" h="306704">
                  <a:moveTo>
                    <a:pt x="18287" y="27178"/>
                  </a:moveTo>
                  <a:lnTo>
                    <a:pt x="18287" y="26670"/>
                  </a:lnTo>
                  <a:lnTo>
                    <a:pt x="17525" y="27432"/>
                  </a:lnTo>
                  <a:lnTo>
                    <a:pt x="18287" y="27178"/>
                  </a:lnTo>
                  <a:close/>
                </a:path>
              </a:pathLst>
            </a:custGeom>
            <a:solidFill>
              <a:srgbClr val="FF2BD8"/>
            </a:solidFill>
          </p:spPr>
          <p:txBody>
            <a:bodyPr wrap="square" lIns="0" tIns="0" rIns="0" bIns="0" rtlCol="0"/>
            <a:lstStyle/>
            <a:p>
              <a:endParaRPr/>
            </a:p>
          </p:txBody>
        </p:sp>
        <p:sp>
          <p:nvSpPr>
            <p:cNvPr id="20" name="object 20"/>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21" name="object 21"/>
            <p:cNvPicPr/>
            <p:nvPr/>
          </p:nvPicPr>
          <p:blipFill>
            <a:blip r:embed="rId5" cstate="print"/>
            <a:stretch>
              <a:fillRect/>
            </a:stretch>
          </p:blipFill>
          <p:spPr>
            <a:xfrm>
              <a:off x="4552950" y="4373879"/>
              <a:ext cx="4190237" cy="979170"/>
            </a:xfrm>
            <a:prstGeom prst="rect">
              <a:avLst/>
            </a:prstGeom>
          </p:spPr>
        </p:pic>
        <p:sp>
          <p:nvSpPr>
            <p:cNvPr id="22" name="object 22"/>
            <p:cNvSpPr/>
            <p:nvPr/>
          </p:nvSpPr>
          <p:spPr>
            <a:xfrm>
              <a:off x="5172455" y="4373879"/>
              <a:ext cx="171450" cy="360680"/>
            </a:xfrm>
            <a:custGeom>
              <a:avLst/>
              <a:gdLst/>
              <a:ahLst/>
              <a:cxnLst/>
              <a:rect l="l" t="t" r="r" b="b"/>
              <a:pathLst>
                <a:path w="171450" h="360679">
                  <a:moveTo>
                    <a:pt x="88333" y="26845"/>
                  </a:moveTo>
                  <a:lnTo>
                    <a:pt x="87629" y="26669"/>
                  </a:lnTo>
                  <a:lnTo>
                    <a:pt x="72640" y="22262"/>
                  </a:lnTo>
                  <a:lnTo>
                    <a:pt x="57183" y="19831"/>
                  </a:lnTo>
                  <a:lnTo>
                    <a:pt x="41518" y="18533"/>
                  </a:lnTo>
                  <a:lnTo>
                    <a:pt x="25907" y="17525"/>
                  </a:lnTo>
                  <a:lnTo>
                    <a:pt x="3809" y="17525"/>
                  </a:lnTo>
                  <a:lnTo>
                    <a:pt x="0" y="22097"/>
                  </a:lnTo>
                  <a:lnTo>
                    <a:pt x="0" y="32003"/>
                  </a:lnTo>
                  <a:lnTo>
                    <a:pt x="3809" y="36575"/>
                  </a:lnTo>
                  <a:lnTo>
                    <a:pt x="25907" y="36575"/>
                  </a:lnTo>
                  <a:lnTo>
                    <a:pt x="41518" y="35553"/>
                  </a:lnTo>
                  <a:lnTo>
                    <a:pt x="56816" y="34309"/>
                  </a:lnTo>
                  <a:lnTo>
                    <a:pt x="72085" y="31896"/>
                  </a:lnTo>
                  <a:lnTo>
                    <a:pt x="86867" y="27431"/>
                  </a:lnTo>
                  <a:lnTo>
                    <a:pt x="88333" y="26845"/>
                  </a:lnTo>
                  <a:close/>
                </a:path>
                <a:path w="171450" h="360679">
                  <a:moveTo>
                    <a:pt x="99822" y="333755"/>
                  </a:moveTo>
                  <a:lnTo>
                    <a:pt x="99821" y="38099"/>
                  </a:lnTo>
                  <a:lnTo>
                    <a:pt x="99059" y="36575"/>
                  </a:lnTo>
                  <a:lnTo>
                    <a:pt x="99059" y="35051"/>
                  </a:lnTo>
                  <a:lnTo>
                    <a:pt x="98297" y="33527"/>
                  </a:lnTo>
                  <a:lnTo>
                    <a:pt x="96773" y="32765"/>
                  </a:lnTo>
                  <a:lnTo>
                    <a:pt x="96011" y="31241"/>
                  </a:lnTo>
                  <a:lnTo>
                    <a:pt x="95249" y="30479"/>
                  </a:lnTo>
                  <a:lnTo>
                    <a:pt x="94487" y="30479"/>
                  </a:lnTo>
                  <a:lnTo>
                    <a:pt x="94487" y="29717"/>
                  </a:lnTo>
                  <a:lnTo>
                    <a:pt x="92201" y="28955"/>
                  </a:lnTo>
                  <a:lnTo>
                    <a:pt x="90677" y="27431"/>
                  </a:lnTo>
                  <a:lnTo>
                    <a:pt x="88333" y="26845"/>
                  </a:lnTo>
                  <a:lnTo>
                    <a:pt x="41518" y="35553"/>
                  </a:lnTo>
                  <a:lnTo>
                    <a:pt x="25907" y="36575"/>
                  </a:lnTo>
                  <a:lnTo>
                    <a:pt x="25145" y="36575"/>
                  </a:lnTo>
                  <a:lnTo>
                    <a:pt x="38127" y="37488"/>
                  </a:lnTo>
                  <a:lnTo>
                    <a:pt x="52944" y="38700"/>
                  </a:lnTo>
                  <a:lnTo>
                    <a:pt x="67578" y="40755"/>
                  </a:lnTo>
                  <a:lnTo>
                    <a:pt x="80009" y="44195"/>
                  </a:lnTo>
                  <a:lnTo>
                    <a:pt x="80771" y="44386"/>
                  </a:lnTo>
                  <a:lnTo>
                    <a:pt x="80771" y="40385"/>
                  </a:lnTo>
                  <a:lnTo>
                    <a:pt x="81425" y="42998"/>
                  </a:lnTo>
                  <a:lnTo>
                    <a:pt x="82404" y="44631"/>
                  </a:lnTo>
                  <a:lnTo>
                    <a:pt x="83057" y="44957"/>
                  </a:lnTo>
                  <a:lnTo>
                    <a:pt x="83058" y="344423"/>
                  </a:lnTo>
                  <a:lnTo>
                    <a:pt x="85344" y="346709"/>
                  </a:lnTo>
                  <a:lnTo>
                    <a:pt x="85344" y="347471"/>
                  </a:lnTo>
                  <a:lnTo>
                    <a:pt x="86106" y="347471"/>
                  </a:lnTo>
                  <a:lnTo>
                    <a:pt x="86868" y="348233"/>
                  </a:lnTo>
                  <a:lnTo>
                    <a:pt x="89154" y="349757"/>
                  </a:lnTo>
                  <a:lnTo>
                    <a:pt x="89916" y="349757"/>
                  </a:lnTo>
                  <a:lnTo>
                    <a:pt x="97536" y="352805"/>
                  </a:lnTo>
                  <a:lnTo>
                    <a:pt x="97536" y="332231"/>
                  </a:lnTo>
                  <a:lnTo>
                    <a:pt x="98297" y="332993"/>
                  </a:lnTo>
                  <a:lnTo>
                    <a:pt x="99822" y="333755"/>
                  </a:lnTo>
                  <a:close/>
                </a:path>
                <a:path w="171450" h="360679">
                  <a:moveTo>
                    <a:pt x="81914" y="9524"/>
                  </a:moveTo>
                  <a:lnTo>
                    <a:pt x="39749" y="16581"/>
                  </a:lnTo>
                  <a:lnTo>
                    <a:pt x="25907" y="17525"/>
                  </a:lnTo>
                  <a:lnTo>
                    <a:pt x="41518" y="18533"/>
                  </a:lnTo>
                  <a:lnTo>
                    <a:pt x="57183" y="19831"/>
                  </a:lnTo>
                  <a:lnTo>
                    <a:pt x="72640" y="22262"/>
                  </a:lnTo>
                  <a:lnTo>
                    <a:pt x="80771" y="24653"/>
                  </a:lnTo>
                  <a:lnTo>
                    <a:pt x="80771" y="12191"/>
                  </a:lnTo>
                  <a:lnTo>
                    <a:pt x="81533" y="10667"/>
                  </a:lnTo>
                  <a:lnTo>
                    <a:pt x="81533" y="9905"/>
                  </a:lnTo>
                  <a:lnTo>
                    <a:pt x="81914" y="9524"/>
                  </a:lnTo>
                  <a:close/>
                </a:path>
                <a:path w="171450" h="360679">
                  <a:moveTo>
                    <a:pt x="99821" y="16001"/>
                  </a:moveTo>
                  <a:lnTo>
                    <a:pt x="99821" y="0"/>
                  </a:lnTo>
                  <a:lnTo>
                    <a:pt x="80771" y="0"/>
                  </a:lnTo>
                  <a:lnTo>
                    <a:pt x="80771" y="9905"/>
                  </a:lnTo>
                  <a:lnTo>
                    <a:pt x="81914" y="9524"/>
                  </a:lnTo>
                  <a:lnTo>
                    <a:pt x="83057" y="8381"/>
                  </a:lnTo>
                  <a:lnTo>
                    <a:pt x="83057" y="8889"/>
                  </a:lnTo>
                  <a:lnTo>
                    <a:pt x="83819" y="8381"/>
                  </a:lnTo>
                  <a:lnTo>
                    <a:pt x="83819" y="25549"/>
                  </a:lnTo>
                  <a:lnTo>
                    <a:pt x="87629" y="26669"/>
                  </a:lnTo>
                  <a:lnTo>
                    <a:pt x="88333" y="26845"/>
                  </a:lnTo>
                  <a:lnTo>
                    <a:pt x="90677" y="25907"/>
                  </a:lnTo>
                  <a:lnTo>
                    <a:pt x="91439" y="25907"/>
                  </a:lnTo>
                  <a:lnTo>
                    <a:pt x="92201" y="25145"/>
                  </a:lnTo>
                  <a:lnTo>
                    <a:pt x="93725" y="24383"/>
                  </a:lnTo>
                  <a:lnTo>
                    <a:pt x="94487" y="23621"/>
                  </a:lnTo>
                  <a:lnTo>
                    <a:pt x="95249" y="23621"/>
                  </a:lnTo>
                  <a:lnTo>
                    <a:pt x="96011" y="22859"/>
                  </a:lnTo>
                  <a:lnTo>
                    <a:pt x="96773" y="21335"/>
                  </a:lnTo>
                  <a:lnTo>
                    <a:pt x="98297" y="20573"/>
                  </a:lnTo>
                  <a:lnTo>
                    <a:pt x="99059" y="19049"/>
                  </a:lnTo>
                  <a:lnTo>
                    <a:pt x="99059" y="17525"/>
                  </a:lnTo>
                  <a:lnTo>
                    <a:pt x="99821" y="16001"/>
                  </a:lnTo>
                  <a:close/>
                </a:path>
                <a:path w="171450" h="360679">
                  <a:moveTo>
                    <a:pt x="81533" y="10667"/>
                  </a:moveTo>
                  <a:lnTo>
                    <a:pt x="80771" y="12191"/>
                  </a:lnTo>
                  <a:lnTo>
                    <a:pt x="81425" y="11103"/>
                  </a:lnTo>
                  <a:lnTo>
                    <a:pt x="81533" y="10667"/>
                  </a:lnTo>
                  <a:close/>
                </a:path>
                <a:path w="171450" h="360679">
                  <a:moveTo>
                    <a:pt x="81425" y="11103"/>
                  </a:moveTo>
                  <a:lnTo>
                    <a:pt x="80771" y="12191"/>
                  </a:lnTo>
                  <a:lnTo>
                    <a:pt x="80771" y="13715"/>
                  </a:lnTo>
                  <a:lnTo>
                    <a:pt x="81425" y="11103"/>
                  </a:lnTo>
                  <a:close/>
                </a:path>
                <a:path w="171450" h="360679">
                  <a:moveTo>
                    <a:pt x="83057" y="25325"/>
                  </a:moveTo>
                  <a:lnTo>
                    <a:pt x="83057" y="9143"/>
                  </a:lnTo>
                  <a:lnTo>
                    <a:pt x="82404" y="9470"/>
                  </a:lnTo>
                  <a:lnTo>
                    <a:pt x="81425" y="11103"/>
                  </a:lnTo>
                  <a:lnTo>
                    <a:pt x="80771" y="13715"/>
                  </a:lnTo>
                  <a:lnTo>
                    <a:pt x="80771" y="24653"/>
                  </a:lnTo>
                  <a:lnTo>
                    <a:pt x="83057" y="25325"/>
                  </a:lnTo>
                  <a:close/>
                </a:path>
                <a:path w="171450" h="360679">
                  <a:moveTo>
                    <a:pt x="81425" y="42998"/>
                  </a:moveTo>
                  <a:lnTo>
                    <a:pt x="80771" y="40385"/>
                  </a:lnTo>
                  <a:lnTo>
                    <a:pt x="80771" y="41909"/>
                  </a:lnTo>
                  <a:lnTo>
                    <a:pt x="81425" y="42998"/>
                  </a:lnTo>
                  <a:close/>
                </a:path>
                <a:path w="171450" h="360679">
                  <a:moveTo>
                    <a:pt x="81533" y="43433"/>
                  </a:moveTo>
                  <a:lnTo>
                    <a:pt x="81425" y="42998"/>
                  </a:lnTo>
                  <a:lnTo>
                    <a:pt x="80771" y="41909"/>
                  </a:lnTo>
                  <a:lnTo>
                    <a:pt x="81533" y="43433"/>
                  </a:lnTo>
                  <a:close/>
                </a:path>
                <a:path w="171450" h="360679">
                  <a:moveTo>
                    <a:pt x="82041" y="44703"/>
                  </a:moveTo>
                  <a:lnTo>
                    <a:pt x="81533" y="44195"/>
                  </a:lnTo>
                  <a:lnTo>
                    <a:pt x="81533" y="43433"/>
                  </a:lnTo>
                  <a:lnTo>
                    <a:pt x="80771" y="41909"/>
                  </a:lnTo>
                  <a:lnTo>
                    <a:pt x="80771" y="44386"/>
                  </a:lnTo>
                  <a:lnTo>
                    <a:pt x="82041" y="44703"/>
                  </a:lnTo>
                  <a:close/>
                </a:path>
                <a:path w="171450" h="360679">
                  <a:moveTo>
                    <a:pt x="83058" y="344423"/>
                  </a:moveTo>
                  <a:lnTo>
                    <a:pt x="83057" y="45719"/>
                  </a:lnTo>
                  <a:lnTo>
                    <a:pt x="82041" y="44703"/>
                  </a:lnTo>
                  <a:lnTo>
                    <a:pt x="80771" y="44386"/>
                  </a:lnTo>
                  <a:lnTo>
                    <a:pt x="80772" y="339089"/>
                  </a:lnTo>
                  <a:lnTo>
                    <a:pt x="81534" y="339851"/>
                  </a:lnTo>
                  <a:lnTo>
                    <a:pt x="81534" y="341375"/>
                  </a:lnTo>
                  <a:lnTo>
                    <a:pt x="83058" y="344423"/>
                  </a:lnTo>
                  <a:close/>
                </a:path>
                <a:path w="171450" h="360679">
                  <a:moveTo>
                    <a:pt x="82404" y="9470"/>
                  </a:moveTo>
                  <a:lnTo>
                    <a:pt x="81533" y="9905"/>
                  </a:lnTo>
                  <a:lnTo>
                    <a:pt x="81533" y="10667"/>
                  </a:lnTo>
                  <a:lnTo>
                    <a:pt x="81425" y="11103"/>
                  </a:lnTo>
                  <a:lnTo>
                    <a:pt x="82404" y="9470"/>
                  </a:lnTo>
                  <a:close/>
                </a:path>
                <a:path w="171450" h="360679">
                  <a:moveTo>
                    <a:pt x="82404" y="44631"/>
                  </a:moveTo>
                  <a:lnTo>
                    <a:pt x="81425" y="42998"/>
                  </a:lnTo>
                  <a:lnTo>
                    <a:pt x="81533" y="43433"/>
                  </a:lnTo>
                  <a:lnTo>
                    <a:pt x="81533" y="44195"/>
                  </a:lnTo>
                  <a:lnTo>
                    <a:pt x="82404" y="44631"/>
                  </a:lnTo>
                  <a:close/>
                </a:path>
                <a:path w="171450" h="360679">
                  <a:moveTo>
                    <a:pt x="82295" y="9397"/>
                  </a:moveTo>
                  <a:lnTo>
                    <a:pt x="81914" y="9524"/>
                  </a:lnTo>
                  <a:lnTo>
                    <a:pt x="81533" y="9905"/>
                  </a:lnTo>
                  <a:lnTo>
                    <a:pt x="82295" y="9397"/>
                  </a:lnTo>
                  <a:close/>
                </a:path>
                <a:path w="171450" h="360679">
                  <a:moveTo>
                    <a:pt x="82486" y="9334"/>
                  </a:moveTo>
                  <a:lnTo>
                    <a:pt x="82295" y="9397"/>
                  </a:lnTo>
                  <a:lnTo>
                    <a:pt x="81533" y="9905"/>
                  </a:lnTo>
                  <a:lnTo>
                    <a:pt x="82404" y="9470"/>
                  </a:lnTo>
                  <a:lnTo>
                    <a:pt x="82486" y="9334"/>
                  </a:lnTo>
                  <a:close/>
                </a:path>
                <a:path w="171450" h="360679">
                  <a:moveTo>
                    <a:pt x="82520" y="44823"/>
                  </a:moveTo>
                  <a:lnTo>
                    <a:pt x="82404" y="44631"/>
                  </a:lnTo>
                  <a:lnTo>
                    <a:pt x="81533" y="44195"/>
                  </a:lnTo>
                  <a:lnTo>
                    <a:pt x="82041" y="44703"/>
                  </a:lnTo>
                  <a:lnTo>
                    <a:pt x="82520" y="44823"/>
                  </a:lnTo>
                  <a:close/>
                </a:path>
                <a:path w="171450" h="360679">
                  <a:moveTo>
                    <a:pt x="83057" y="8381"/>
                  </a:moveTo>
                  <a:lnTo>
                    <a:pt x="81914" y="9524"/>
                  </a:lnTo>
                  <a:lnTo>
                    <a:pt x="82295" y="9397"/>
                  </a:lnTo>
                  <a:lnTo>
                    <a:pt x="82549" y="9228"/>
                  </a:lnTo>
                  <a:lnTo>
                    <a:pt x="83057" y="8381"/>
                  </a:lnTo>
                  <a:close/>
                </a:path>
                <a:path w="171450" h="360679">
                  <a:moveTo>
                    <a:pt x="83057" y="45719"/>
                  </a:moveTo>
                  <a:lnTo>
                    <a:pt x="82520" y="44823"/>
                  </a:lnTo>
                  <a:lnTo>
                    <a:pt x="82041" y="44703"/>
                  </a:lnTo>
                  <a:lnTo>
                    <a:pt x="83057" y="45719"/>
                  </a:lnTo>
                  <a:close/>
                </a:path>
                <a:path w="171450" h="360679">
                  <a:moveTo>
                    <a:pt x="82549" y="9228"/>
                  </a:moveTo>
                  <a:lnTo>
                    <a:pt x="82295" y="9397"/>
                  </a:lnTo>
                  <a:lnTo>
                    <a:pt x="82520" y="9278"/>
                  </a:lnTo>
                  <a:close/>
                </a:path>
                <a:path w="171450" h="360679">
                  <a:moveTo>
                    <a:pt x="83057" y="9143"/>
                  </a:moveTo>
                  <a:lnTo>
                    <a:pt x="82486" y="9334"/>
                  </a:lnTo>
                  <a:lnTo>
                    <a:pt x="82404" y="9470"/>
                  </a:lnTo>
                  <a:lnTo>
                    <a:pt x="83057" y="9143"/>
                  </a:lnTo>
                  <a:close/>
                </a:path>
                <a:path w="171450" h="360679">
                  <a:moveTo>
                    <a:pt x="83057" y="44957"/>
                  </a:moveTo>
                  <a:lnTo>
                    <a:pt x="82404" y="44631"/>
                  </a:lnTo>
                  <a:lnTo>
                    <a:pt x="82486" y="44767"/>
                  </a:lnTo>
                  <a:lnTo>
                    <a:pt x="83057" y="44957"/>
                  </a:lnTo>
                  <a:close/>
                </a:path>
                <a:path w="171450" h="360679">
                  <a:moveTo>
                    <a:pt x="83819" y="25549"/>
                  </a:moveTo>
                  <a:lnTo>
                    <a:pt x="83819" y="8381"/>
                  </a:lnTo>
                  <a:lnTo>
                    <a:pt x="82549" y="9228"/>
                  </a:lnTo>
                  <a:lnTo>
                    <a:pt x="83057" y="9143"/>
                  </a:lnTo>
                  <a:lnTo>
                    <a:pt x="83057" y="25325"/>
                  </a:lnTo>
                  <a:lnTo>
                    <a:pt x="83819" y="25549"/>
                  </a:lnTo>
                  <a:close/>
                </a:path>
                <a:path w="171450" h="360679">
                  <a:moveTo>
                    <a:pt x="83057" y="45719"/>
                  </a:moveTo>
                  <a:lnTo>
                    <a:pt x="83057" y="44957"/>
                  </a:lnTo>
                  <a:lnTo>
                    <a:pt x="82520" y="44823"/>
                  </a:lnTo>
                  <a:lnTo>
                    <a:pt x="83057" y="45719"/>
                  </a:lnTo>
                  <a:close/>
                </a:path>
                <a:path w="171450" h="360679">
                  <a:moveTo>
                    <a:pt x="83057" y="8889"/>
                  </a:moveTo>
                  <a:lnTo>
                    <a:pt x="83057" y="8381"/>
                  </a:lnTo>
                  <a:lnTo>
                    <a:pt x="82549" y="9228"/>
                  </a:lnTo>
                  <a:lnTo>
                    <a:pt x="83057" y="8889"/>
                  </a:lnTo>
                  <a:close/>
                </a:path>
                <a:path w="171450" h="360679">
                  <a:moveTo>
                    <a:pt x="99060" y="334771"/>
                  </a:moveTo>
                  <a:lnTo>
                    <a:pt x="99060" y="333755"/>
                  </a:lnTo>
                  <a:lnTo>
                    <a:pt x="97536" y="332231"/>
                  </a:lnTo>
                  <a:lnTo>
                    <a:pt x="99060" y="334771"/>
                  </a:lnTo>
                  <a:close/>
                </a:path>
                <a:path w="171450" h="360679">
                  <a:moveTo>
                    <a:pt x="99822" y="353567"/>
                  </a:moveTo>
                  <a:lnTo>
                    <a:pt x="99822" y="336041"/>
                  </a:lnTo>
                  <a:lnTo>
                    <a:pt x="97536" y="332231"/>
                  </a:lnTo>
                  <a:lnTo>
                    <a:pt x="97536" y="352805"/>
                  </a:lnTo>
                  <a:lnTo>
                    <a:pt x="99822" y="353567"/>
                  </a:lnTo>
                  <a:close/>
                </a:path>
                <a:path w="171450" h="360679">
                  <a:moveTo>
                    <a:pt x="171450" y="360425"/>
                  </a:moveTo>
                  <a:lnTo>
                    <a:pt x="171450" y="341375"/>
                  </a:lnTo>
                  <a:lnTo>
                    <a:pt x="154686" y="341322"/>
                  </a:lnTo>
                  <a:lnTo>
                    <a:pt x="141434" y="340396"/>
                  </a:lnTo>
                  <a:lnTo>
                    <a:pt x="127358" y="339232"/>
                  </a:lnTo>
                  <a:lnTo>
                    <a:pt x="113421" y="337236"/>
                  </a:lnTo>
                  <a:lnTo>
                    <a:pt x="99822" y="333755"/>
                  </a:lnTo>
                  <a:lnTo>
                    <a:pt x="98297" y="332993"/>
                  </a:lnTo>
                  <a:lnTo>
                    <a:pt x="99060" y="333755"/>
                  </a:lnTo>
                  <a:lnTo>
                    <a:pt x="99060" y="334771"/>
                  </a:lnTo>
                  <a:lnTo>
                    <a:pt x="99822" y="336041"/>
                  </a:lnTo>
                  <a:lnTo>
                    <a:pt x="99822" y="353567"/>
                  </a:lnTo>
                  <a:lnTo>
                    <a:pt x="102107" y="354329"/>
                  </a:lnTo>
                  <a:lnTo>
                    <a:pt x="107442" y="355091"/>
                  </a:lnTo>
                  <a:lnTo>
                    <a:pt x="112775" y="356615"/>
                  </a:lnTo>
                  <a:lnTo>
                    <a:pt x="124968" y="358139"/>
                  </a:lnTo>
                  <a:lnTo>
                    <a:pt x="131826" y="358901"/>
                  </a:lnTo>
                  <a:lnTo>
                    <a:pt x="139446" y="359663"/>
                  </a:lnTo>
                  <a:lnTo>
                    <a:pt x="147066" y="359663"/>
                  </a:lnTo>
                  <a:lnTo>
                    <a:pt x="154686" y="360425"/>
                  </a:lnTo>
                  <a:lnTo>
                    <a:pt x="171450" y="360425"/>
                  </a:lnTo>
                  <a:close/>
                </a:path>
              </a:pathLst>
            </a:custGeom>
            <a:solidFill>
              <a:srgbClr val="FF2BD8"/>
            </a:solidFill>
          </p:spPr>
          <p:txBody>
            <a:bodyPr wrap="square" lIns="0" tIns="0" rIns="0" bIns="0" rtlCol="0"/>
            <a:lstStyle/>
            <a:p>
              <a:endParaRPr/>
            </a:p>
          </p:txBody>
        </p:sp>
        <p:pic>
          <p:nvPicPr>
            <p:cNvPr id="23" name="object 23"/>
            <p:cNvPicPr/>
            <p:nvPr/>
          </p:nvPicPr>
          <p:blipFill>
            <a:blip r:embed="rId6" cstate="print"/>
            <a:stretch>
              <a:fillRect/>
            </a:stretch>
          </p:blipFill>
          <p:spPr>
            <a:xfrm>
              <a:off x="5391551" y="5362744"/>
              <a:ext cx="2407278" cy="969475"/>
            </a:xfrm>
            <a:prstGeom prst="rect">
              <a:avLst/>
            </a:prstGeom>
          </p:spPr>
        </p:pic>
        <p:sp>
          <p:nvSpPr>
            <p:cNvPr id="24" name="object 24"/>
            <p:cNvSpPr/>
            <p:nvPr/>
          </p:nvSpPr>
          <p:spPr>
            <a:xfrm>
              <a:off x="4772406" y="6038849"/>
              <a:ext cx="571500" cy="294005"/>
            </a:xfrm>
            <a:custGeom>
              <a:avLst/>
              <a:gdLst/>
              <a:ahLst/>
              <a:cxnLst/>
              <a:rect l="l" t="t" r="r" b="b"/>
              <a:pathLst>
                <a:path w="571500" h="294004">
                  <a:moveTo>
                    <a:pt x="571500" y="0"/>
                  </a:moveTo>
                  <a:lnTo>
                    <a:pt x="562356" y="762"/>
                  </a:lnTo>
                  <a:lnTo>
                    <a:pt x="545426" y="876"/>
                  </a:lnTo>
                  <a:lnTo>
                    <a:pt x="542785" y="927"/>
                  </a:lnTo>
                  <a:lnTo>
                    <a:pt x="532688" y="1714"/>
                  </a:lnTo>
                  <a:lnTo>
                    <a:pt x="522566" y="2806"/>
                  </a:lnTo>
                  <a:lnTo>
                    <a:pt x="512826" y="3810"/>
                  </a:lnTo>
                  <a:lnTo>
                    <a:pt x="480822" y="12192"/>
                  </a:lnTo>
                  <a:lnTo>
                    <a:pt x="480060" y="12192"/>
                  </a:lnTo>
                  <a:lnTo>
                    <a:pt x="477774" y="13716"/>
                  </a:lnTo>
                  <a:lnTo>
                    <a:pt x="476250" y="15240"/>
                  </a:lnTo>
                  <a:lnTo>
                    <a:pt x="475488" y="15240"/>
                  </a:lnTo>
                  <a:lnTo>
                    <a:pt x="474726" y="16764"/>
                  </a:lnTo>
                  <a:lnTo>
                    <a:pt x="472922" y="18567"/>
                  </a:lnTo>
                  <a:lnTo>
                    <a:pt x="472922" y="147929"/>
                  </a:lnTo>
                  <a:lnTo>
                    <a:pt x="472694" y="148082"/>
                  </a:lnTo>
                  <a:lnTo>
                    <a:pt x="472694" y="148336"/>
                  </a:lnTo>
                  <a:lnTo>
                    <a:pt x="472440" y="148971"/>
                  </a:lnTo>
                  <a:lnTo>
                    <a:pt x="472440" y="148590"/>
                  </a:lnTo>
                  <a:lnTo>
                    <a:pt x="472440" y="148209"/>
                  </a:lnTo>
                  <a:lnTo>
                    <a:pt x="472694" y="148082"/>
                  </a:lnTo>
                  <a:lnTo>
                    <a:pt x="472846" y="147955"/>
                  </a:lnTo>
                  <a:lnTo>
                    <a:pt x="472922" y="18567"/>
                  </a:lnTo>
                  <a:lnTo>
                    <a:pt x="472440" y="19050"/>
                  </a:lnTo>
                  <a:lnTo>
                    <a:pt x="472440" y="20574"/>
                  </a:lnTo>
                  <a:lnTo>
                    <a:pt x="471678" y="22098"/>
                  </a:lnTo>
                  <a:lnTo>
                    <a:pt x="471678" y="148336"/>
                  </a:lnTo>
                  <a:lnTo>
                    <a:pt x="470916" y="148590"/>
                  </a:lnTo>
                  <a:lnTo>
                    <a:pt x="469011" y="149110"/>
                  </a:lnTo>
                  <a:lnTo>
                    <a:pt x="469011" y="165290"/>
                  </a:lnTo>
                  <a:lnTo>
                    <a:pt x="458825" y="162521"/>
                  </a:lnTo>
                  <a:lnTo>
                    <a:pt x="469011" y="165290"/>
                  </a:lnTo>
                  <a:lnTo>
                    <a:pt x="469011" y="149110"/>
                  </a:lnTo>
                  <a:lnTo>
                    <a:pt x="454736" y="152908"/>
                  </a:lnTo>
                  <a:lnTo>
                    <a:pt x="438975" y="154914"/>
                  </a:lnTo>
                  <a:lnTo>
                    <a:pt x="438975" y="174193"/>
                  </a:lnTo>
                  <a:lnTo>
                    <a:pt x="418858" y="175679"/>
                  </a:lnTo>
                  <a:lnTo>
                    <a:pt x="400050" y="176784"/>
                  </a:lnTo>
                  <a:lnTo>
                    <a:pt x="419684" y="175615"/>
                  </a:lnTo>
                  <a:lnTo>
                    <a:pt x="438975" y="174193"/>
                  </a:lnTo>
                  <a:lnTo>
                    <a:pt x="438975" y="154914"/>
                  </a:lnTo>
                  <a:lnTo>
                    <a:pt x="435660" y="155333"/>
                  </a:lnTo>
                  <a:lnTo>
                    <a:pt x="416293" y="156692"/>
                  </a:lnTo>
                  <a:lnTo>
                    <a:pt x="399288" y="157734"/>
                  </a:lnTo>
                  <a:lnTo>
                    <a:pt x="384810" y="157734"/>
                  </a:lnTo>
                  <a:lnTo>
                    <a:pt x="381000" y="161544"/>
                  </a:lnTo>
                  <a:lnTo>
                    <a:pt x="381000" y="162306"/>
                  </a:lnTo>
                  <a:lnTo>
                    <a:pt x="0" y="162306"/>
                  </a:lnTo>
                  <a:lnTo>
                    <a:pt x="0" y="181356"/>
                  </a:lnTo>
                  <a:lnTo>
                    <a:pt x="381000" y="181356"/>
                  </a:lnTo>
                  <a:lnTo>
                    <a:pt x="381000" y="172212"/>
                  </a:lnTo>
                  <a:lnTo>
                    <a:pt x="384810" y="176784"/>
                  </a:lnTo>
                  <a:lnTo>
                    <a:pt x="399288" y="176784"/>
                  </a:lnTo>
                  <a:lnTo>
                    <a:pt x="416344" y="177292"/>
                  </a:lnTo>
                  <a:lnTo>
                    <a:pt x="435178" y="178498"/>
                  </a:lnTo>
                  <a:lnTo>
                    <a:pt x="453771" y="180949"/>
                  </a:lnTo>
                  <a:lnTo>
                    <a:pt x="470154" y="185166"/>
                  </a:lnTo>
                  <a:lnTo>
                    <a:pt x="471678" y="185928"/>
                  </a:lnTo>
                  <a:lnTo>
                    <a:pt x="471678" y="293382"/>
                  </a:lnTo>
                  <a:lnTo>
                    <a:pt x="473964" y="293382"/>
                  </a:lnTo>
                  <a:lnTo>
                    <a:pt x="490728" y="293382"/>
                  </a:lnTo>
                  <a:lnTo>
                    <a:pt x="490728" y="180594"/>
                  </a:lnTo>
                  <a:lnTo>
                    <a:pt x="489966" y="179070"/>
                  </a:lnTo>
                  <a:lnTo>
                    <a:pt x="489966" y="177546"/>
                  </a:lnTo>
                  <a:lnTo>
                    <a:pt x="489204" y="176784"/>
                  </a:lnTo>
                  <a:lnTo>
                    <a:pt x="488442" y="175260"/>
                  </a:lnTo>
                  <a:lnTo>
                    <a:pt x="485394" y="172212"/>
                  </a:lnTo>
                  <a:lnTo>
                    <a:pt x="485394" y="171450"/>
                  </a:lnTo>
                  <a:lnTo>
                    <a:pt x="484632" y="171450"/>
                  </a:lnTo>
                  <a:lnTo>
                    <a:pt x="482346" y="169926"/>
                  </a:lnTo>
                  <a:lnTo>
                    <a:pt x="481584" y="169164"/>
                  </a:lnTo>
                  <a:lnTo>
                    <a:pt x="480822" y="169164"/>
                  </a:lnTo>
                  <a:lnTo>
                    <a:pt x="477774" y="167640"/>
                  </a:lnTo>
                  <a:lnTo>
                    <a:pt x="476250" y="167233"/>
                  </a:lnTo>
                  <a:lnTo>
                    <a:pt x="475500" y="167271"/>
                  </a:lnTo>
                  <a:lnTo>
                    <a:pt x="475945" y="167157"/>
                  </a:lnTo>
                  <a:lnTo>
                    <a:pt x="471944" y="166077"/>
                  </a:lnTo>
                  <a:lnTo>
                    <a:pt x="473964" y="166611"/>
                  </a:lnTo>
                  <a:lnTo>
                    <a:pt x="475488" y="167030"/>
                  </a:lnTo>
                  <a:lnTo>
                    <a:pt x="476250" y="167081"/>
                  </a:lnTo>
                  <a:lnTo>
                    <a:pt x="477012" y="166878"/>
                  </a:lnTo>
                  <a:lnTo>
                    <a:pt x="480822" y="165354"/>
                  </a:lnTo>
                  <a:lnTo>
                    <a:pt x="481584" y="164592"/>
                  </a:lnTo>
                  <a:lnTo>
                    <a:pt x="482346" y="164592"/>
                  </a:lnTo>
                  <a:lnTo>
                    <a:pt x="484632" y="163068"/>
                  </a:lnTo>
                  <a:lnTo>
                    <a:pt x="487680" y="160020"/>
                  </a:lnTo>
                  <a:lnTo>
                    <a:pt x="488442" y="159258"/>
                  </a:lnTo>
                  <a:lnTo>
                    <a:pt x="489966" y="156210"/>
                  </a:lnTo>
                  <a:lnTo>
                    <a:pt x="489966" y="154686"/>
                  </a:lnTo>
                  <a:lnTo>
                    <a:pt x="490728" y="153924"/>
                  </a:lnTo>
                  <a:lnTo>
                    <a:pt x="490728" y="28194"/>
                  </a:lnTo>
                  <a:lnTo>
                    <a:pt x="492252" y="27432"/>
                  </a:lnTo>
                  <a:lnTo>
                    <a:pt x="508812" y="23799"/>
                  </a:lnTo>
                  <a:lnTo>
                    <a:pt x="527062" y="21374"/>
                  </a:lnTo>
                  <a:lnTo>
                    <a:pt x="545426" y="20078"/>
                  </a:lnTo>
                  <a:lnTo>
                    <a:pt x="562356" y="19812"/>
                  </a:lnTo>
                  <a:lnTo>
                    <a:pt x="571500" y="19050"/>
                  </a:lnTo>
                  <a:lnTo>
                    <a:pt x="571500" y="0"/>
                  </a:lnTo>
                  <a:close/>
                </a:path>
              </a:pathLst>
            </a:custGeom>
            <a:solidFill>
              <a:srgbClr val="FF2BD8"/>
            </a:solidFill>
          </p:spPr>
          <p:txBody>
            <a:bodyPr wrap="square" lIns="0" tIns="0" rIns="0" bIns="0" rtlCol="0"/>
            <a:lstStyle/>
            <a:p>
              <a:endParaRPr/>
            </a:p>
          </p:txBody>
        </p:sp>
        <p:pic>
          <p:nvPicPr>
            <p:cNvPr id="25" name="object 25"/>
            <p:cNvPicPr/>
            <p:nvPr/>
          </p:nvPicPr>
          <p:blipFill>
            <a:blip r:embed="rId7" cstate="print"/>
            <a:stretch>
              <a:fillRect/>
            </a:stretch>
          </p:blipFill>
          <p:spPr>
            <a:xfrm>
              <a:off x="4977183" y="6332220"/>
              <a:ext cx="1923849" cy="515885"/>
            </a:xfrm>
            <a:prstGeom prst="rect">
              <a:avLst/>
            </a:prstGeom>
          </p:spPr>
        </p:pic>
        <p:sp>
          <p:nvSpPr>
            <p:cNvPr id="26" name="object 26"/>
            <p:cNvSpPr/>
            <p:nvPr/>
          </p:nvSpPr>
          <p:spPr>
            <a:xfrm>
              <a:off x="5244084" y="6332220"/>
              <a:ext cx="100330" cy="40640"/>
            </a:xfrm>
            <a:custGeom>
              <a:avLst/>
              <a:gdLst/>
              <a:ahLst/>
              <a:cxnLst/>
              <a:rect l="l" t="t" r="r" b="b"/>
              <a:pathLst>
                <a:path w="100329" h="40639">
                  <a:moveTo>
                    <a:pt x="19050" y="12445"/>
                  </a:moveTo>
                  <a:lnTo>
                    <a:pt x="19050" y="0"/>
                  </a:lnTo>
                  <a:lnTo>
                    <a:pt x="0" y="0"/>
                  </a:lnTo>
                  <a:lnTo>
                    <a:pt x="0" y="18287"/>
                  </a:lnTo>
                  <a:lnTo>
                    <a:pt x="762" y="19811"/>
                  </a:lnTo>
                  <a:lnTo>
                    <a:pt x="762" y="21335"/>
                  </a:lnTo>
                  <a:lnTo>
                    <a:pt x="1524" y="22859"/>
                  </a:lnTo>
                  <a:lnTo>
                    <a:pt x="3048" y="23621"/>
                  </a:lnTo>
                  <a:lnTo>
                    <a:pt x="3810" y="25145"/>
                  </a:lnTo>
                  <a:lnTo>
                    <a:pt x="5334" y="26669"/>
                  </a:lnTo>
                  <a:lnTo>
                    <a:pt x="6096" y="26669"/>
                  </a:lnTo>
                  <a:lnTo>
                    <a:pt x="8382" y="28193"/>
                  </a:lnTo>
                  <a:lnTo>
                    <a:pt x="9144" y="28955"/>
                  </a:lnTo>
                  <a:lnTo>
                    <a:pt x="14882" y="31106"/>
                  </a:lnTo>
                  <a:lnTo>
                    <a:pt x="16002" y="31467"/>
                  </a:lnTo>
                  <a:lnTo>
                    <a:pt x="16002" y="10667"/>
                  </a:lnTo>
                  <a:lnTo>
                    <a:pt x="16764" y="11175"/>
                  </a:lnTo>
                  <a:lnTo>
                    <a:pt x="16764" y="10667"/>
                  </a:lnTo>
                  <a:lnTo>
                    <a:pt x="17526" y="11429"/>
                  </a:lnTo>
                  <a:lnTo>
                    <a:pt x="19050" y="12445"/>
                  </a:lnTo>
                  <a:close/>
                </a:path>
                <a:path w="100329" h="40639">
                  <a:moveTo>
                    <a:pt x="19050" y="32451"/>
                  </a:moveTo>
                  <a:lnTo>
                    <a:pt x="19050" y="16001"/>
                  </a:lnTo>
                  <a:lnTo>
                    <a:pt x="18396" y="13389"/>
                  </a:lnTo>
                  <a:lnTo>
                    <a:pt x="17272" y="11514"/>
                  </a:lnTo>
                  <a:lnTo>
                    <a:pt x="16002" y="10667"/>
                  </a:lnTo>
                  <a:lnTo>
                    <a:pt x="16002" y="31467"/>
                  </a:lnTo>
                  <a:lnTo>
                    <a:pt x="19050" y="32451"/>
                  </a:lnTo>
                  <a:close/>
                </a:path>
                <a:path w="100329" h="40639">
                  <a:moveTo>
                    <a:pt x="18288" y="12191"/>
                  </a:moveTo>
                  <a:lnTo>
                    <a:pt x="16764" y="10667"/>
                  </a:lnTo>
                  <a:lnTo>
                    <a:pt x="17272" y="11514"/>
                  </a:lnTo>
                  <a:lnTo>
                    <a:pt x="18288" y="12191"/>
                  </a:lnTo>
                  <a:close/>
                </a:path>
                <a:path w="100329" h="40639">
                  <a:moveTo>
                    <a:pt x="17272" y="11514"/>
                  </a:moveTo>
                  <a:lnTo>
                    <a:pt x="16764" y="10667"/>
                  </a:lnTo>
                  <a:lnTo>
                    <a:pt x="16764" y="11175"/>
                  </a:lnTo>
                  <a:lnTo>
                    <a:pt x="17272" y="11514"/>
                  </a:lnTo>
                  <a:close/>
                </a:path>
                <a:path w="100329" h="40639">
                  <a:moveTo>
                    <a:pt x="18396" y="13389"/>
                  </a:moveTo>
                  <a:lnTo>
                    <a:pt x="18288" y="12953"/>
                  </a:lnTo>
                  <a:lnTo>
                    <a:pt x="18288" y="12191"/>
                  </a:lnTo>
                  <a:lnTo>
                    <a:pt x="17272" y="11514"/>
                  </a:lnTo>
                  <a:lnTo>
                    <a:pt x="18396" y="13389"/>
                  </a:lnTo>
                  <a:close/>
                </a:path>
                <a:path w="100329" h="40639">
                  <a:moveTo>
                    <a:pt x="99822" y="40385"/>
                  </a:moveTo>
                  <a:lnTo>
                    <a:pt x="99822" y="21335"/>
                  </a:lnTo>
                  <a:lnTo>
                    <a:pt x="90678" y="21335"/>
                  </a:lnTo>
                  <a:lnTo>
                    <a:pt x="72390" y="20588"/>
                  </a:lnTo>
                  <a:lnTo>
                    <a:pt x="54902" y="19421"/>
                  </a:lnTo>
                  <a:lnTo>
                    <a:pt x="37178" y="17089"/>
                  </a:lnTo>
                  <a:lnTo>
                    <a:pt x="19812" y="12953"/>
                  </a:lnTo>
                  <a:lnTo>
                    <a:pt x="17526" y="11429"/>
                  </a:lnTo>
                  <a:lnTo>
                    <a:pt x="18288" y="12191"/>
                  </a:lnTo>
                  <a:lnTo>
                    <a:pt x="18288" y="12953"/>
                  </a:lnTo>
                  <a:lnTo>
                    <a:pt x="19050" y="14477"/>
                  </a:lnTo>
                  <a:lnTo>
                    <a:pt x="19050" y="32451"/>
                  </a:lnTo>
                  <a:lnTo>
                    <a:pt x="21616" y="33280"/>
                  </a:lnTo>
                  <a:lnTo>
                    <a:pt x="28401" y="35006"/>
                  </a:lnTo>
                  <a:lnTo>
                    <a:pt x="34290" y="35813"/>
                  </a:lnTo>
                  <a:lnTo>
                    <a:pt x="41148" y="36575"/>
                  </a:lnTo>
                  <a:lnTo>
                    <a:pt x="48006" y="38099"/>
                  </a:lnTo>
                  <a:lnTo>
                    <a:pt x="54902" y="38789"/>
                  </a:lnTo>
                  <a:lnTo>
                    <a:pt x="64008" y="38861"/>
                  </a:lnTo>
                  <a:lnTo>
                    <a:pt x="72797" y="39657"/>
                  </a:lnTo>
                  <a:lnTo>
                    <a:pt x="81534" y="40385"/>
                  </a:lnTo>
                  <a:lnTo>
                    <a:pt x="99822" y="40385"/>
                  </a:lnTo>
                  <a:close/>
                </a:path>
                <a:path w="100329" h="40639">
                  <a:moveTo>
                    <a:pt x="19050" y="14477"/>
                  </a:moveTo>
                  <a:lnTo>
                    <a:pt x="18288" y="12953"/>
                  </a:lnTo>
                  <a:lnTo>
                    <a:pt x="18396" y="13389"/>
                  </a:lnTo>
                  <a:lnTo>
                    <a:pt x="19050" y="14477"/>
                  </a:lnTo>
                  <a:close/>
                </a:path>
                <a:path w="100329" h="40639">
                  <a:moveTo>
                    <a:pt x="19050" y="16001"/>
                  </a:moveTo>
                  <a:lnTo>
                    <a:pt x="19050" y="14477"/>
                  </a:lnTo>
                  <a:lnTo>
                    <a:pt x="18396" y="13389"/>
                  </a:lnTo>
                  <a:lnTo>
                    <a:pt x="19050" y="16001"/>
                  </a:lnTo>
                  <a:close/>
                </a:path>
              </a:pathLst>
            </a:custGeom>
            <a:solidFill>
              <a:srgbClr val="FF2BD8"/>
            </a:solidFill>
          </p:spPr>
          <p:txBody>
            <a:bodyPr wrap="square" lIns="0" tIns="0" rIns="0" bIns="0" rtlCol="0"/>
            <a:lstStyle/>
            <a:p>
              <a:endParaRPr/>
            </a:p>
          </p:txBody>
        </p:sp>
      </p:grpSp>
      <p:sp>
        <p:nvSpPr>
          <p:cNvPr id="27" name="object 27"/>
          <p:cNvSpPr txBox="1"/>
          <p:nvPr/>
        </p:nvSpPr>
        <p:spPr>
          <a:xfrm>
            <a:off x="4787900" y="4160774"/>
            <a:ext cx="406400" cy="269875"/>
          </a:xfrm>
          <a:prstGeom prst="rect">
            <a:avLst/>
          </a:prstGeom>
        </p:spPr>
        <p:txBody>
          <a:bodyPr vert="horz" wrap="square" lIns="0" tIns="12700" rIns="0" bIns="0" rtlCol="0">
            <a:spAutoFit/>
          </a:bodyPr>
          <a:lstStyle/>
          <a:p>
            <a:pPr marL="12700">
              <a:lnSpc>
                <a:spcPct val="100000"/>
              </a:lnSpc>
              <a:spcBef>
                <a:spcPts val="100"/>
              </a:spcBef>
              <a:tabLst>
                <a:tab pos="393065" algn="l"/>
              </a:tabLst>
            </a:pPr>
            <a:r>
              <a:rPr sz="1600" u="heavy" dirty="0">
                <a:uFill>
                  <a:solidFill>
                    <a:srgbClr val="FF2BD8"/>
                  </a:solidFill>
                </a:uFill>
                <a:latin typeface="Arial"/>
                <a:cs typeface="Arial"/>
              </a:rPr>
              <a:t> 	</a:t>
            </a:r>
            <a:endParaRPr sz="1600">
              <a:latin typeface="Arial"/>
              <a:cs typeface="Arial"/>
            </a:endParaRPr>
          </a:p>
        </p:txBody>
      </p:sp>
      <p:sp>
        <p:nvSpPr>
          <p:cNvPr id="28" name="object 28"/>
          <p:cNvSpPr txBox="1"/>
          <p:nvPr/>
        </p:nvSpPr>
        <p:spPr>
          <a:xfrm>
            <a:off x="1917445" y="4404613"/>
            <a:ext cx="2543810" cy="2162175"/>
          </a:xfrm>
          <a:prstGeom prst="rect">
            <a:avLst/>
          </a:prstGeom>
        </p:spPr>
        <p:txBody>
          <a:bodyPr vert="horz" wrap="square" lIns="0" tIns="12700" rIns="0" bIns="0" rtlCol="0">
            <a:spAutoFit/>
          </a:bodyPr>
          <a:lstStyle/>
          <a:p>
            <a:pPr marL="59690">
              <a:lnSpc>
                <a:spcPct val="100000"/>
              </a:lnSpc>
              <a:spcBef>
                <a:spcPts val="100"/>
              </a:spcBef>
            </a:pPr>
            <a:r>
              <a:rPr sz="1600" spc="-5" dirty="0">
                <a:latin typeface="Arial"/>
                <a:cs typeface="Arial"/>
              </a:rPr>
              <a:t>prepare for next data</a:t>
            </a:r>
            <a:r>
              <a:rPr sz="1600" spc="-25" dirty="0">
                <a:latin typeface="Arial"/>
                <a:cs typeface="Arial"/>
              </a:rPr>
              <a:t> </a:t>
            </a:r>
            <a:r>
              <a:rPr sz="1600" spc="-5" dirty="0">
                <a:latin typeface="Arial"/>
                <a:cs typeface="Arial"/>
              </a:rPr>
              <a:t>frame</a:t>
            </a:r>
            <a:endParaRPr sz="1600">
              <a:latin typeface="Arial"/>
              <a:cs typeface="Arial"/>
            </a:endParaRPr>
          </a:p>
          <a:p>
            <a:pPr>
              <a:lnSpc>
                <a:spcPct val="100000"/>
              </a:lnSpc>
            </a:pPr>
            <a:endParaRPr sz="1800">
              <a:latin typeface="Arial"/>
              <a:cs typeface="Arial"/>
            </a:endParaRPr>
          </a:p>
          <a:p>
            <a:pPr>
              <a:lnSpc>
                <a:spcPct val="100000"/>
              </a:lnSpc>
              <a:spcBef>
                <a:spcPts val="15"/>
              </a:spcBef>
            </a:pPr>
            <a:endParaRPr sz="2150">
              <a:latin typeface="Arial"/>
              <a:cs typeface="Arial"/>
            </a:endParaRPr>
          </a:p>
          <a:p>
            <a:pPr marL="12700">
              <a:lnSpc>
                <a:spcPct val="100000"/>
              </a:lnSpc>
              <a:spcBef>
                <a:spcPts val="5"/>
              </a:spcBef>
            </a:pPr>
            <a:r>
              <a:rPr sz="1600" dirty="0">
                <a:latin typeface="Arial"/>
                <a:cs typeface="Arial"/>
              </a:rPr>
              <a:t>(Otherwise </a:t>
            </a:r>
            <a:r>
              <a:rPr sz="1600" spc="-5" dirty="0">
                <a:latin typeface="Arial"/>
                <a:cs typeface="Arial"/>
              </a:rPr>
              <a:t>it was </a:t>
            </a:r>
            <a:r>
              <a:rPr sz="1600" dirty="0">
                <a:latin typeface="Arial"/>
                <a:cs typeface="Arial"/>
              </a:rPr>
              <a:t>a</a:t>
            </a:r>
            <a:r>
              <a:rPr sz="1600" spc="-75" dirty="0">
                <a:latin typeface="Arial"/>
                <a:cs typeface="Arial"/>
              </a:rPr>
              <a:t> </a:t>
            </a:r>
            <a:r>
              <a:rPr sz="1600" spc="-5" dirty="0">
                <a:latin typeface="Arial"/>
                <a:cs typeface="Arial"/>
              </a:rPr>
              <a:t>timeout)</a:t>
            </a:r>
            <a:endParaRPr sz="1600">
              <a:latin typeface="Arial"/>
              <a:cs typeface="Arial"/>
            </a:endParaRPr>
          </a:p>
          <a:p>
            <a:pPr>
              <a:lnSpc>
                <a:spcPct val="100000"/>
              </a:lnSpc>
              <a:spcBef>
                <a:spcPts val="10"/>
              </a:spcBef>
            </a:pPr>
            <a:endParaRPr sz="2300">
              <a:latin typeface="Arial"/>
              <a:cs typeface="Arial"/>
            </a:endParaRPr>
          </a:p>
          <a:p>
            <a:pPr marL="69850" marR="217804">
              <a:lnSpc>
                <a:spcPct val="100000"/>
              </a:lnSpc>
            </a:pPr>
            <a:r>
              <a:rPr sz="1600" spc="-5" dirty="0">
                <a:latin typeface="Arial"/>
                <a:cs typeface="Arial"/>
              </a:rPr>
              <a:t>Send next data frame or  retransmit old one; ack  the last data we</a:t>
            </a:r>
            <a:r>
              <a:rPr sz="1600" spc="-50" dirty="0">
                <a:latin typeface="Arial"/>
                <a:cs typeface="Arial"/>
              </a:rPr>
              <a:t> </a:t>
            </a:r>
            <a:r>
              <a:rPr sz="1600" spc="-5" dirty="0">
                <a:latin typeface="Arial"/>
                <a:cs typeface="Arial"/>
              </a:rPr>
              <a:t>received</a:t>
            </a:r>
            <a:endParaRPr sz="16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One-Bit Sliding Window</a:t>
            </a:r>
            <a:r>
              <a:rPr spc="-130" dirty="0"/>
              <a:t> </a:t>
            </a:r>
            <a:r>
              <a:rPr dirty="0"/>
              <a:t>(3)</a:t>
            </a:r>
          </a:p>
        </p:txBody>
      </p:sp>
      <p:sp>
        <p:nvSpPr>
          <p:cNvPr id="3" name="object 3"/>
          <p:cNvSpPr txBox="1"/>
          <p:nvPr/>
        </p:nvSpPr>
        <p:spPr>
          <a:xfrm>
            <a:off x="993139" y="1549781"/>
            <a:ext cx="7306309" cy="1138555"/>
          </a:xfrm>
          <a:prstGeom prst="rect">
            <a:avLst/>
          </a:prstGeom>
        </p:spPr>
        <p:txBody>
          <a:bodyPr vert="horz" wrap="square" lIns="0" tIns="87630" rIns="0" bIns="0" rtlCol="0">
            <a:spAutoFit/>
          </a:bodyPr>
          <a:lstStyle/>
          <a:p>
            <a:pPr marL="12700">
              <a:lnSpc>
                <a:spcPct val="100000"/>
              </a:lnSpc>
              <a:spcBef>
                <a:spcPts val="690"/>
              </a:spcBef>
            </a:pPr>
            <a:r>
              <a:rPr sz="2400" spc="-5" dirty="0">
                <a:latin typeface="Arial"/>
                <a:cs typeface="Arial"/>
              </a:rPr>
              <a:t>Two scenarios show subtle interactions exist in</a:t>
            </a:r>
            <a:r>
              <a:rPr sz="2400" spc="25" dirty="0">
                <a:latin typeface="Arial"/>
                <a:cs typeface="Arial"/>
              </a:rPr>
              <a:t> </a:t>
            </a:r>
            <a:r>
              <a:rPr sz="2400" spc="-5" dirty="0">
                <a:latin typeface="Arial"/>
                <a:cs typeface="Arial"/>
              </a:rPr>
              <a:t>p4:</a:t>
            </a:r>
            <a:endParaRPr sz="2400">
              <a:latin typeface="Arial"/>
              <a:cs typeface="Arial"/>
            </a:endParaRPr>
          </a:p>
          <a:p>
            <a:pPr marL="640715" marR="5080" indent="-285750">
              <a:lnSpc>
                <a:spcPct val="100000"/>
              </a:lnSpc>
              <a:spcBef>
                <a:spcPts val="490"/>
              </a:spcBef>
              <a:tabLst>
                <a:tab pos="640715" algn="l"/>
              </a:tabLst>
            </a:pPr>
            <a:r>
              <a:rPr sz="2000" spc="-5" dirty="0">
                <a:solidFill>
                  <a:srgbClr val="0000FF"/>
                </a:solidFill>
                <a:latin typeface="Arial"/>
                <a:cs typeface="Arial"/>
              </a:rPr>
              <a:t>−	</a:t>
            </a:r>
            <a:r>
              <a:rPr sz="2000" spc="-5" dirty="0">
                <a:latin typeface="Arial"/>
                <a:cs typeface="Arial"/>
              </a:rPr>
              <a:t>Simultaneous start [right] causes correct but slow </a:t>
            </a:r>
            <a:r>
              <a:rPr sz="2000" spc="-10" dirty="0">
                <a:latin typeface="Arial"/>
                <a:cs typeface="Arial"/>
              </a:rPr>
              <a:t>operation  compared </a:t>
            </a:r>
            <a:r>
              <a:rPr sz="2000" spc="-5" dirty="0">
                <a:latin typeface="Arial"/>
                <a:cs typeface="Arial"/>
              </a:rPr>
              <a:t>to </a:t>
            </a:r>
            <a:r>
              <a:rPr sz="2000" spc="-10" dirty="0">
                <a:latin typeface="Arial"/>
                <a:cs typeface="Arial"/>
              </a:rPr>
              <a:t>normal </a:t>
            </a:r>
            <a:r>
              <a:rPr sz="2000" spc="-5" dirty="0">
                <a:latin typeface="Arial"/>
                <a:cs typeface="Arial"/>
              </a:rPr>
              <a:t>[left] due to </a:t>
            </a:r>
            <a:r>
              <a:rPr sz="2000" spc="-10" dirty="0">
                <a:latin typeface="Arial"/>
                <a:cs typeface="Arial"/>
              </a:rPr>
              <a:t>duplicate</a:t>
            </a:r>
            <a:r>
              <a:rPr sz="2000" spc="55" dirty="0">
                <a:latin typeface="Arial"/>
                <a:cs typeface="Arial"/>
              </a:rPr>
              <a:t> </a:t>
            </a:r>
            <a:r>
              <a:rPr sz="2000" spc="-5" dirty="0">
                <a:latin typeface="Arial"/>
                <a:cs typeface="Arial"/>
              </a:rPr>
              <a:t>transmissions.</a:t>
            </a:r>
            <a:endParaRPr sz="2000">
              <a:latin typeface="Arial"/>
              <a:cs typeface="Arial"/>
            </a:endParaRPr>
          </a:p>
        </p:txBody>
      </p:sp>
      <p:grpSp>
        <p:nvGrpSpPr>
          <p:cNvPr id="4" name="object 4"/>
          <p:cNvGrpSpPr/>
          <p:nvPr/>
        </p:nvGrpSpPr>
        <p:grpSpPr>
          <a:xfrm>
            <a:off x="1138427" y="3038855"/>
            <a:ext cx="7782559" cy="3743325"/>
            <a:chOff x="1138427" y="3038855"/>
            <a:chExt cx="7782559" cy="3743325"/>
          </a:xfrm>
        </p:grpSpPr>
        <p:pic>
          <p:nvPicPr>
            <p:cNvPr id="5" name="object 5"/>
            <p:cNvPicPr/>
            <p:nvPr/>
          </p:nvPicPr>
          <p:blipFill>
            <a:blip r:embed="rId2" cstate="print"/>
            <a:stretch>
              <a:fillRect/>
            </a:stretch>
          </p:blipFill>
          <p:spPr>
            <a:xfrm>
              <a:off x="1357513" y="3105952"/>
              <a:ext cx="7286982" cy="288757"/>
            </a:xfrm>
            <a:prstGeom prst="rect">
              <a:avLst/>
            </a:prstGeom>
          </p:spPr>
        </p:pic>
        <p:sp>
          <p:nvSpPr>
            <p:cNvPr id="6" name="object 6"/>
            <p:cNvSpPr/>
            <p:nvPr/>
          </p:nvSpPr>
          <p:spPr>
            <a:xfrm>
              <a:off x="4791456" y="3038855"/>
              <a:ext cx="381000" cy="356235"/>
            </a:xfrm>
            <a:custGeom>
              <a:avLst/>
              <a:gdLst/>
              <a:ahLst/>
              <a:cxnLst/>
              <a:rect l="l" t="t" r="r" b="b"/>
              <a:pathLst>
                <a:path w="381000" h="356235">
                  <a:moveTo>
                    <a:pt x="381000" y="355854"/>
                  </a:moveTo>
                  <a:lnTo>
                    <a:pt x="381000" y="0"/>
                  </a:lnTo>
                  <a:lnTo>
                    <a:pt x="0" y="0"/>
                  </a:lnTo>
                  <a:lnTo>
                    <a:pt x="0" y="355854"/>
                  </a:lnTo>
                  <a:lnTo>
                    <a:pt x="381000" y="355854"/>
                  </a:lnTo>
                  <a:close/>
                </a:path>
              </a:pathLst>
            </a:custGeom>
            <a:solidFill>
              <a:srgbClr val="FFFFFF"/>
            </a:solidFill>
          </p:spPr>
          <p:txBody>
            <a:bodyPr wrap="square" lIns="0" tIns="0" rIns="0" bIns="0" rtlCol="0"/>
            <a:lstStyle/>
            <a:p>
              <a:endParaRPr/>
            </a:p>
          </p:txBody>
        </p:sp>
        <p:sp>
          <p:nvSpPr>
            <p:cNvPr id="7" name="object 7"/>
            <p:cNvSpPr/>
            <p:nvPr/>
          </p:nvSpPr>
          <p:spPr>
            <a:xfrm>
              <a:off x="5022940" y="3115817"/>
              <a:ext cx="13335" cy="279400"/>
            </a:xfrm>
            <a:custGeom>
              <a:avLst/>
              <a:gdLst/>
              <a:ahLst/>
              <a:cxnLst/>
              <a:rect l="l" t="t" r="r" b="b"/>
              <a:pathLst>
                <a:path w="13335" h="279400">
                  <a:moveTo>
                    <a:pt x="13116" y="0"/>
                  </a:moveTo>
                  <a:lnTo>
                    <a:pt x="162" y="0"/>
                  </a:lnTo>
                  <a:lnTo>
                    <a:pt x="0" y="278892"/>
                  </a:lnTo>
                  <a:lnTo>
                    <a:pt x="12954" y="278892"/>
                  </a:lnTo>
                  <a:lnTo>
                    <a:pt x="13116" y="0"/>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1357513" y="3394709"/>
              <a:ext cx="7286982" cy="979170"/>
            </a:xfrm>
            <a:prstGeom prst="rect">
              <a:avLst/>
            </a:prstGeom>
          </p:spPr>
        </p:pic>
        <p:sp>
          <p:nvSpPr>
            <p:cNvPr id="9" name="object 9"/>
            <p:cNvSpPr/>
            <p:nvPr/>
          </p:nvSpPr>
          <p:spPr>
            <a:xfrm>
              <a:off x="4791456" y="3393947"/>
              <a:ext cx="381000" cy="980440"/>
            </a:xfrm>
            <a:custGeom>
              <a:avLst/>
              <a:gdLst/>
              <a:ahLst/>
              <a:cxnLst/>
              <a:rect l="l" t="t" r="r" b="b"/>
              <a:pathLst>
                <a:path w="381000" h="980439">
                  <a:moveTo>
                    <a:pt x="381000" y="979931"/>
                  </a:moveTo>
                  <a:lnTo>
                    <a:pt x="381000" y="0"/>
                  </a:lnTo>
                  <a:lnTo>
                    <a:pt x="0" y="0"/>
                  </a:lnTo>
                  <a:lnTo>
                    <a:pt x="0" y="979931"/>
                  </a:lnTo>
                  <a:lnTo>
                    <a:pt x="381000" y="979931"/>
                  </a:lnTo>
                  <a:close/>
                </a:path>
              </a:pathLst>
            </a:custGeom>
            <a:solidFill>
              <a:srgbClr val="FFFFFF"/>
            </a:solidFill>
          </p:spPr>
          <p:txBody>
            <a:bodyPr wrap="square" lIns="0" tIns="0" rIns="0" bIns="0" rtlCol="0"/>
            <a:lstStyle/>
            <a:p>
              <a:endParaRPr/>
            </a:p>
          </p:txBody>
        </p:sp>
        <p:sp>
          <p:nvSpPr>
            <p:cNvPr id="10" name="object 10"/>
            <p:cNvSpPr/>
            <p:nvPr/>
          </p:nvSpPr>
          <p:spPr>
            <a:xfrm>
              <a:off x="5022368" y="3394710"/>
              <a:ext cx="13970" cy="979169"/>
            </a:xfrm>
            <a:custGeom>
              <a:avLst/>
              <a:gdLst/>
              <a:ahLst/>
              <a:cxnLst/>
              <a:rect l="l" t="t" r="r" b="b"/>
              <a:pathLst>
                <a:path w="13970" h="979170">
                  <a:moveTo>
                    <a:pt x="13526" y="0"/>
                  </a:moveTo>
                  <a:lnTo>
                    <a:pt x="572" y="0"/>
                  </a:lnTo>
                  <a:lnTo>
                    <a:pt x="0" y="979170"/>
                  </a:lnTo>
                  <a:lnTo>
                    <a:pt x="12953" y="979170"/>
                  </a:lnTo>
                  <a:lnTo>
                    <a:pt x="13526" y="0"/>
                  </a:lnTo>
                  <a:close/>
                </a:path>
              </a:pathLst>
            </a:custGeom>
            <a:solidFill>
              <a:srgbClr val="000000"/>
            </a:solidFill>
          </p:spPr>
          <p:txBody>
            <a:bodyPr wrap="square" lIns="0" tIns="0" rIns="0" bIns="0" rtlCol="0"/>
            <a:lstStyle/>
            <a:p>
              <a:endParaRPr/>
            </a:p>
          </p:txBody>
        </p:sp>
        <p:sp>
          <p:nvSpPr>
            <p:cNvPr id="11" name="object 11"/>
            <p:cNvSpPr/>
            <p:nvPr/>
          </p:nvSpPr>
          <p:spPr>
            <a:xfrm>
              <a:off x="6535661" y="3578351"/>
              <a:ext cx="780415" cy="795655"/>
            </a:xfrm>
            <a:custGeom>
              <a:avLst/>
              <a:gdLst/>
              <a:ahLst/>
              <a:cxnLst/>
              <a:rect l="l" t="t" r="r" b="b"/>
              <a:pathLst>
                <a:path w="780415" h="795654">
                  <a:moveTo>
                    <a:pt x="780300" y="12192"/>
                  </a:moveTo>
                  <a:lnTo>
                    <a:pt x="765822" y="0"/>
                  </a:lnTo>
                  <a:lnTo>
                    <a:pt x="265379" y="585673"/>
                  </a:lnTo>
                  <a:lnTo>
                    <a:pt x="3810" y="537210"/>
                  </a:lnTo>
                  <a:lnTo>
                    <a:pt x="0" y="555498"/>
                  </a:lnTo>
                  <a:lnTo>
                    <a:pt x="251155" y="602322"/>
                  </a:lnTo>
                  <a:lnTo>
                    <a:pt x="86067" y="795528"/>
                  </a:lnTo>
                  <a:lnTo>
                    <a:pt x="110959" y="795528"/>
                  </a:lnTo>
                  <a:lnTo>
                    <a:pt x="272630" y="606323"/>
                  </a:lnTo>
                  <a:lnTo>
                    <a:pt x="636155" y="674065"/>
                  </a:lnTo>
                  <a:lnTo>
                    <a:pt x="586752" y="691896"/>
                  </a:lnTo>
                  <a:lnTo>
                    <a:pt x="581418" y="693420"/>
                  </a:lnTo>
                  <a:lnTo>
                    <a:pt x="579132" y="698754"/>
                  </a:lnTo>
                  <a:lnTo>
                    <a:pt x="580656" y="704088"/>
                  </a:lnTo>
                  <a:lnTo>
                    <a:pt x="582180" y="708660"/>
                  </a:lnTo>
                  <a:lnTo>
                    <a:pt x="587514" y="711708"/>
                  </a:lnTo>
                  <a:lnTo>
                    <a:pt x="592848" y="710184"/>
                  </a:lnTo>
                  <a:lnTo>
                    <a:pt x="674382" y="680478"/>
                  </a:lnTo>
                  <a:lnTo>
                    <a:pt x="691146" y="674370"/>
                  </a:lnTo>
                  <a:lnTo>
                    <a:pt x="611898" y="606552"/>
                  </a:lnTo>
                  <a:lnTo>
                    <a:pt x="608088" y="602742"/>
                  </a:lnTo>
                  <a:lnTo>
                    <a:pt x="601992" y="603504"/>
                  </a:lnTo>
                  <a:lnTo>
                    <a:pt x="598944" y="607314"/>
                  </a:lnTo>
                  <a:lnTo>
                    <a:pt x="595134" y="611124"/>
                  </a:lnTo>
                  <a:lnTo>
                    <a:pt x="595896" y="617220"/>
                  </a:lnTo>
                  <a:lnTo>
                    <a:pt x="599706" y="621030"/>
                  </a:lnTo>
                  <a:lnTo>
                    <a:pt x="639508" y="654964"/>
                  </a:lnTo>
                  <a:lnTo>
                    <a:pt x="286880" y="589648"/>
                  </a:lnTo>
                  <a:lnTo>
                    <a:pt x="780300" y="12192"/>
                  </a:lnTo>
                  <a:close/>
                </a:path>
              </a:pathLst>
            </a:custGeom>
            <a:solidFill>
              <a:srgbClr val="FF2BD8"/>
            </a:solidFill>
          </p:spPr>
          <p:txBody>
            <a:bodyPr wrap="square" lIns="0" tIns="0" rIns="0" bIns="0" rtlCol="0"/>
            <a:lstStyle/>
            <a:p>
              <a:endParaRPr/>
            </a:p>
          </p:txBody>
        </p:sp>
        <p:pic>
          <p:nvPicPr>
            <p:cNvPr id="12" name="object 12"/>
            <p:cNvPicPr/>
            <p:nvPr/>
          </p:nvPicPr>
          <p:blipFill>
            <a:blip r:embed="rId4" cstate="print"/>
            <a:stretch>
              <a:fillRect/>
            </a:stretch>
          </p:blipFill>
          <p:spPr>
            <a:xfrm>
              <a:off x="1357513" y="4373880"/>
              <a:ext cx="7277456" cy="979170"/>
            </a:xfrm>
            <a:prstGeom prst="rect">
              <a:avLst/>
            </a:prstGeom>
          </p:spPr>
        </p:pic>
        <p:sp>
          <p:nvSpPr>
            <p:cNvPr id="13" name="object 13"/>
            <p:cNvSpPr/>
            <p:nvPr/>
          </p:nvSpPr>
          <p:spPr>
            <a:xfrm>
              <a:off x="4791456" y="4373117"/>
              <a:ext cx="381000" cy="980440"/>
            </a:xfrm>
            <a:custGeom>
              <a:avLst/>
              <a:gdLst/>
              <a:ahLst/>
              <a:cxnLst/>
              <a:rect l="l" t="t" r="r" b="b"/>
              <a:pathLst>
                <a:path w="381000" h="980439">
                  <a:moveTo>
                    <a:pt x="381000" y="979932"/>
                  </a:moveTo>
                  <a:lnTo>
                    <a:pt x="381000" y="0"/>
                  </a:lnTo>
                  <a:lnTo>
                    <a:pt x="0" y="0"/>
                  </a:lnTo>
                  <a:lnTo>
                    <a:pt x="0" y="979932"/>
                  </a:lnTo>
                  <a:lnTo>
                    <a:pt x="381000" y="979932"/>
                  </a:lnTo>
                  <a:close/>
                </a:path>
              </a:pathLst>
            </a:custGeom>
            <a:solidFill>
              <a:srgbClr val="FFFFFF"/>
            </a:solidFill>
          </p:spPr>
          <p:txBody>
            <a:bodyPr wrap="square" lIns="0" tIns="0" rIns="0" bIns="0" rtlCol="0"/>
            <a:lstStyle/>
            <a:p>
              <a:endParaRPr/>
            </a:p>
          </p:txBody>
        </p:sp>
        <p:sp>
          <p:nvSpPr>
            <p:cNvPr id="14" name="object 14"/>
            <p:cNvSpPr/>
            <p:nvPr/>
          </p:nvSpPr>
          <p:spPr>
            <a:xfrm>
              <a:off x="5021796" y="4373880"/>
              <a:ext cx="13970" cy="979169"/>
            </a:xfrm>
            <a:custGeom>
              <a:avLst/>
              <a:gdLst/>
              <a:ahLst/>
              <a:cxnLst/>
              <a:rect l="l" t="t" r="r" b="b"/>
              <a:pathLst>
                <a:path w="13970" h="979170">
                  <a:moveTo>
                    <a:pt x="13526" y="0"/>
                  </a:moveTo>
                  <a:lnTo>
                    <a:pt x="572" y="0"/>
                  </a:lnTo>
                  <a:lnTo>
                    <a:pt x="0" y="979170"/>
                  </a:lnTo>
                  <a:lnTo>
                    <a:pt x="12953" y="979170"/>
                  </a:lnTo>
                  <a:lnTo>
                    <a:pt x="13526" y="0"/>
                  </a:lnTo>
                  <a:close/>
                </a:path>
              </a:pathLst>
            </a:custGeom>
            <a:solidFill>
              <a:srgbClr val="000000"/>
            </a:solidFill>
          </p:spPr>
          <p:txBody>
            <a:bodyPr wrap="square" lIns="0" tIns="0" rIns="0" bIns="0" rtlCol="0"/>
            <a:lstStyle/>
            <a:p>
              <a:endParaRPr/>
            </a:p>
          </p:txBody>
        </p:sp>
        <p:pic>
          <p:nvPicPr>
            <p:cNvPr id="15" name="object 15"/>
            <p:cNvPicPr/>
            <p:nvPr/>
          </p:nvPicPr>
          <p:blipFill>
            <a:blip r:embed="rId5" cstate="print"/>
            <a:stretch>
              <a:fillRect/>
            </a:stretch>
          </p:blipFill>
          <p:spPr>
            <a:xfrm>
              <a:off x="6428231" y="4373879"/>
              <a:ext cx="218397" cy="240792"/>
            </a:xfrm>
            <a:prstGeom prst="rect">
              <a:avLst/>
            </a:prstGeom>
          </p:spPr>
        </p:pic>
        <p:sp>
          <p:nvSpPr>
            <p:cNvPr id="16" name="object 16"/>
            <p:cNvSpPr/>
            <p:nvPr/>
          </p:nvSpPr>
          <p:spPr>
            <a:xfrm>
              <a:off x="7036683" y="5135117"/>
              <a:ext cx="240029" cy="218440"/>
            </a:xfrm>
            <a:custGeom>
              <a:avLst/>
              <a:gdLst/>
              <a:ahLst/>
              <a:cxnLst/>
              <a:rect l="l" t="t" r="r" b="b"/>
              <a:pathLst>
                <a:path w="240029" h="218439">
                  <a:moveTo>
                    <a:pt x="239654" y="13715"/>
                  </a:moveTo>
                  <a:lnTo>
                    <a:pt x="226700" y="0"/>
                  </a:lnTo>
                  <a:lnTo>
                    <a:pt x="0" y="217932"/>
                  </a:lnTo>
                  <a:lnTo>
                    <a:pt x="27422" y="217932"/>
                  </a:lnTo>
                  <a:lnTo>
                    <a:pt x="239654" y="13715"/>
                  </a:lnTo>
                  <a:close/>
                </a:path>
              </a:pathLst>
            </a:custGeom>
            <a:solidFill>
              <a:srgbClr val="FF2BD8"/>
            </a:solidFill>
          </p:spPr>
          <p:txBody>
            <a:bodyPr wrap="square" lIns="0" tIns="0" rIns="0" bIns="0" rtlCol="0"/>
            <a:lstStyle/>
            <a:p>
              <a:endParaRPr/>
            </a:p>
          </p:txBody>
        </p:sp>
        <p:pic>
          <p:nvPicPr>
            <p:cNvPr id="17" name="object 17"/>
            <p:cNvPicPr/>
            <p:nvPr/>
          </p:nvPicPr>
          <p:blipFill>
            <a:blip r:embed="rId6" cstate="print"/>
            <a:stretch>
              <a:fillRect/>
            </a:stretch>
          </p:blipFill>
          <p:spPr>
            <a:xfrm>
              <a:off x="2014770" y="5353050"/>
              <a:ext cx="6620199" cy="979170"/>
            </a:xfrm>
            <a:prstGeom prst="rect">
              <a:avLst/>
            </a:prstGeom>
          </p:spPr>
        </p:pic>
        <p:sp>
          <p:nvSpPr>
            <p:cNvPr id="18" name="object 18"/>
            <p:cNvSpPr/>
            <p:nvPr/>
          </p:nvSpPr>
          <p:spPr>
            <a:xfrm>
              <a:off x="4791456" y="5352288"/>
              <a:ext cx="381000" cy="980440"/>
            </a:xfrm>
            <a:custGeom>
              <a:avLst/>
              <a:gdLst/>
              <a:ahLst/>
              <a:cxnLst/>
              <a:rect l="l" t="t" r="r" b="b"/>
              <a:pathLst>
                <a:path w="381000" h="980439">
                  <a:moveTo>
                    <a:pt x="381000" y="979932"/>
                  </a:moveTo>
                  <a:lnTo>
                    <a:pt x="381000" y="0"/>
                  </a:lnTo>
                  <a:lnTo>
                    <a:pt x="0" y="0"/>
                  </a:lnTo>
                  <a:lnTo>
                    <a:pt x="0" y="979932"/>
                  </a:lnTo>
                  <a:lnTo>
                    <a:pt x="381000" y="979932"/>
                  </a:lnTo>
                  <a:close/>
                </a:path>
              </a:pathLst>
            </a:custGeom>
            <a:solidFill>
              <a:srgbClr val="FFFFFF"/>
            </a:solidFill>
          </p:spPr>
          <p:txBody>
            <a:bodyPr wrap="square" lIns="0" tIns="0" rIns="0" bIns="0" rtlCol="0"/>
            <a:lstStyle/>
            <a:p>
              <a:endParaRPr/>
            </a:p>
          </p:txBody>
        </p:sp>
        <p:sp>
          <p:nvSpPr>
            <p:cNvPr id="19" name="object 19"/>
            <p:cNvSpPr/>
            <p:nvPr/>
          </p:nvSpPr>
          <p:spPr>
            <a:xfrm>
              <a:off x="4976622" y="5353050"/>
              <a:ext cx="102870" cy="383540"/>
            </a:xfrm>
            <a:custGeom>
              <a:avLst/>
              <a:gdLst/>
              <a:ahLst/>
              <a:cxnLst/>
              <a:rect l="l" t="t" r="r" b="b"/>
              <a:pathLst>
                <a:path w="102870" h="383539">
                  <a:moveTo>
                    <a:pt x="102870" y="294131"/>
                  </a:moveTo>
                  <a:lnTo>
                    <a:pt x="102108" y="290321"/>
                  </a:lnTo>
                  <a:lnTo>
                    <a:pt x="96012" y="287273"/>
                  </a:lnTo>
                  <a:lnTo>
                    <a:pt x="92202" y="288035"/>
                  </a:lnTo>
                  <a:lnTo>
                    <a:pt x="90678" y="291083"/>
                  </a:lnTo>
                  <a:lnTo>
                    <a:pt x="57925" y="346596"/>
                  </a:lnTo>
                  <a:lnTo>
                    <a:pt x="57912" y="370331"/>
                  </a:lnTo>
                  <a:lnTo>
                    <a:pt x="44958" y="370331"/>
                  </a:lnTo>
                  <a:lnTo>
                    <a:pt x="44958" y="346619"/>
                  </a:lnTo>
                  <a:lnTo>
                    <a:pt x="12192" y="291083"/>
                  </a:lnTo>
                  <a:lnTo>
                    <a:pt x="10668" y="288035"/>
                  </a:lnTo>
                  <a:lnTo>
                    <a:pt x="6858" y="286511"/>
                  </a:lnTo>
                  <a:lnTo>
                    <a:pt x="3810" y="288797"/>
                  </a:lnTo>
                  <a:lnTo>
                    <a:pt x="762" y="290321"/>
                  </a:lnTo>
                  <a:lnTo>
                    <a:pt x="0" y="294131"/>
                  </a:lnTo>
                  <a:lnTo>
                    <a:pt x="1524" y="297179"/>
                  </a:lnTo>
                  <a:lnTo>
                    <a:pt x="44958" y="372688"/>
                  </a:lnTo>
                  <a:lnTo>
                    <a:pt x="44958" y="370331"/>
                  </a:lnTo>
                  <a:lnTo>
                    <a:pt x="44971" y="372712"/>
                  </a:lnTo>
                  <a:lnTo>
                    <a:pt x="51054" y="383285"/>
                  </a:lnTo>
                  <a:lnTo>
                    <a:pt x="101346" y="297179"/>
                  </a:lnTo>
                  <a:lnTo>
                    <a:pt x="102870" y="294131"/>
                  </a:lnTo>
                  <a:close/>
                </a:path>
                <a:path w="102870" h="383539">
                  <a:moveTo>
                    <a:pt x="51435" y="357597"/>
                  </a:moveTo>
                  <a:lnTo>
                    <a:pt x="44971" y="346643"/>
                  </a:lnTo>
                  <a:lnTo>
                    <a:pt x="44958" y="370331"/>
                  </a:lnTo>
                  <a:lnTo>
                    <a:pt x="45720" y="370331"/>
                  </a:lnTo>
                  <a:lnTo>
                    <a:pt x="45720" y="367283"/>
                  </a:lnTo>
                  <a:lnTo>
                    <a:pt x="51435" y="357597"/>
                  </a:lnTo>
                  <a:close/>
                </a:path>
                <a:path w="102870" h="383539">
                  <a:moveTo>
                    <a:pt x="58128" y="0"/>
                  </a:moveTo>
                  <a:lnTo>
                    <a:pt x="45174" y="0"/>
                  </a:lnTo>
                  <a:lnTo>
                    <a:pt x="44971" y="346643"/>
                  </a:lnTo>
                  <a:lnTo>
                    <a:pt x="51435" y="357597"/>
                  </a:lnTo>
                  <a:lnTo>
                    <a:pt x="57925" y="346596"/>
                  </a:lnTo>
                  <a:lnTo>
                    <a:pt x="58128" y="0"/>
                  </a:lnTo>
                  <a:close/>
                </a:path>
                <a:path w="102870" h="383539">
                  <a:moveTo>
                    <a:pt x="57150" y="367283"/>
                  </a:moveTo>
                  <a:lnTo>
                    <a:pt x="51435" y="357597"/>
                  </a:lnTo>
                  <a:lnTo>
                    <a:pt x="45720" y="367283"/>
                  </a:lnTo>
                  <a:lnTo>
                    <a:pt x="57150" y="367283"/>
                  </a:lnTo>
                  <a:close/>
                </a:path>
                <a:path w="102870" h="383539">
                  <a:moveTo>
                    <a:pt x="57150" y="370331"/>
                  </a:moveTo>
                  <a:lnTo>
                    <a:pt x="57150" y="367283"/>
                  </a:lnTo>
                  <a:lnTo>
                    <a:pt x="45720" y="367283"/>
                  </a:lnTo>
                  <a:lnTo>
                    <a:pt x="45720" y="370331"/>
                  </a:lnTo>
                  <a:lnTo>
                    <a:pt x="57150" y="370331"/>
                  </a:lnTo>
                  <a:close/>
                </a:path>
                <a:path w="102870" h="383539">
                  <a:moveTo>
                    <a:pt x="57925" y="346596"/>
                  </a:moveTo>
                  <a:lnTo>
                    <a:pt x="51435" y="357597"/>
                  </a:lnTo>
                  <a:lnTo>
                    <a:pt x="57150" y="367283"/>
                  </a:lnTo>
                  <a:lnTo>
                    <a:pt x="57150" y="370331"/>
                  </a:lnTo>
                  <a:lnTo>
                    <a:pt x="57912" y="370331"/>
                  </a:lnTo>
                  <a:lnTo>
                    <a:pt x="57925" y="346596"/>
                  </a:lnTo>
                  <a:close/>
                </a:path>
              </a:pathLst>
            </a:custGeom>
            <a:solidFill>
              <a:srgbClr val="000000"/>
            </a:solidFill>
          </p:spPr>
          <p:txBody>
            <a:bodyPr wrap="square" lIns="0" tIns="0" rIns="0" bIns="0" rtlCol="0"/>
            <a:lstStyle/>
            <a:p>
              <a:endParaRPr/>
            </a:p>
          </p:txBody>
        </p:sp>
        <p:sp>
          <p:nvSpPr>
            <p:cNvPr id="20" name="object 20"/>
            <p:cNvSpPr/>
            <p:nvPr/>
          </p:nvSpPr>
          <p:spPr>
            <a:xfrm>
              <a:off x="6448806" y="5353062"/>
              <a:ext cx="764540" cy="578485"/>
            </a:xfrm>
            <a:custGeom>
              <a:avLst/>
              <a:gdLst/>
              <a:ahLst/>
              <a:cxnLst/>
              <a:rect l="l" t="t" r="r" b="b"/>
              <a:pathLst>
                <a:path w="764540" h="578485">
                  <a:moveTo>
                    <a:pt x="764286" y="312407"/>
                  </a:moveTo>
                  <a:lnTo>
                    <a:pt x="685800" y="243827"/>
                  </a:lnTo>
                  <a:lnTo>
                    <a:pt x="681228" y="240779"/>
                  </a:lnTo>
                  <a:lnTo>
                    <a:pt x="675132" y="240779"/>
                  </a:lnTo>
                  <a:lnTo>
                    <a:pt x="672084" y="244589"/>
                  </a:lnTo>
                  <a:lnTo>
                    <a:pt x="668274" y="249161"/>
                  </a:lnTo>
                  <a:lnTo>
                    <a:pt x="669036" y="254495"/>
                  </a:lnTo>
                  <a:lnTo>
                    <a:pt x="672846" y="258305"/>
                  </a:lnTo>
                  <a:lnTo>
                    <a:pt x="712939" y="292950"/>
                  </a:lnTo>
                  <a:lnTo>
                    <a:pt x="376656" y="229616"/>
                  </a:lnTo>
                  <a:lnTo>
                    <a:pt x="615289" y="0"/>
                  </a:lnTo>
                  <a:lnTo>
                    <a:pt x="587870" y="0"/>
                  </a:lnTo>
                  <a:lnTo>
                    <a:pt x="353542" y="225259"/>
                  </a:lnTo>
                  <a:lnTo>
                    <a:pt x="67818" y="171437"/>
                  </a:lnTo>
                  <a:lnTo>
                    <a:pt x="64008" y="189725"/>
                  </a:lnTo>
                  <a:lnTo>
                    <a:pt x="336791" y="241363"/>
                  </a:lnTo>
                  <a:lnTo>
                    <a:pt x="32816" y="533577"/>
                  </a:lnTo>
                  <a:lnTo>
                    <a:pt x="47244" y="483095"/>
                  </a:lnTo>
                  <a:lnTo>
                    <a:pt x="48768" y="478523"/>
                  </a:lnTo>
                  <a:lnTo>
                    <a:pt x="45707" y="473189"/>
                  </a:lnTo>
                  <a:lnTo>
                    <a:pt x="35052" y="470141"/>
                  </a:lnTo>
                  <a:lnTo>
                    <a:pt x="30480" y="473189"/>
                  </a:lnTo>
                  <a:lnTo>
                    <a:pt x="28956" y="477761"/>
                  </a:lnTo>
                  <a:lnTo>
                    <a:pt x="0" y="578345"/>
                  </a:lnTo>
                  <a:lnTo>
                    <a:pt x="6858" y="576707"/>
                  </a:lnTo>
                  <a:lnTo>
                    <a:pt x="101346" y="553961"/>
                  </a:lnTo>
                  <a:lnTo>
                    <a:pt x="106680" y="552437"/>
                  </a:lnTo>
                  <a:lnTo>
                    <a:pt x="109728" y="547865"/>
                  </a:lnTo>
                  <a:lnTo>
                    <a:pt x="108966" y="542531"/>
                  </a:lnTo>
                  <a:lnTo>
                    <a:pt x="107442" y="537197"/>
                  </a:lnTo>
                  <a:lnTo>
                    <a:pt x="102108" y="534149"/>
                  </a:lnTo>
                  <a:lnTo>
                    <a:pt x="97536" y="535673"/>
                  </a:lnTo>
                  <a:lnTo>
                    <a:pt x="45720" y="548055"/>
                  </a:lnTo>
                  <a:lnTo>
                    <a:pt x="359905" y="245732"/>
                  </a:lnTo>
                  <a:lnTo>
                    <a:pt x="709485" y="311886"/>
                  </a:lnTo>
                  <a:lnTo>
                    <a:pt x="659892" y="329171"/>
                  </a:lnTo>
                  <a:lnTo>
                    <a:pt x="654558" y="331457"/>
                  </a:lnTo>
                  <a:lnTo>
                    <a:pt x="652272" y="336791"/>
                  </a:lnTo>
                  <a:lnTo>
                    <a:pt x="653796" y="341363"/>
                  </a:lnTo>
                  <a:lnTo>
                    <a:pt x="655320" y="346697"/>
                  </a:lnTo>
                  <a:lnTo>
                    <a:pt x="660654" y="348983"/>
                  </a:lnTo>
                  <a:lnTo>
                    <a:pt x="665988" y="347459"/>
                  </a:lnTo>
                  <a:lnTo>
                    <a:pt x="747522" y="318389"/>
                  </a:lnTo>
                  <a:lnTo>
                    <a:pt x="764286" y="312407"/>
                  </a:lnTo>
                  <a:close/>
                </a:path>
              </a:pathLst>
            </a:custGeom>
            <a:solidFill>
              <a:srgbClr val="FF2BD8"/>
            </a:solidFill>
          </p:spPr>
          <p:txBody>
            <a:bodyPr wrap="square" lIns="0" tIns="0" rIns="0" bIns="0" rtlCol="0"/>
            <a:lstStyle/>
            <a:p>
              <a:endParaRPr/>
            </a:p>
          </p:txBody>
        </p:sp>
        <p:sp>
          <p:nvSpPr>
            <p:cNvPr id="21" name="object 21"/>
            <p:cNvSpPr/>
            <p:nvPr/>
          </p:nvSpPr>
          <p:spPr>
            <a:xfrm>
              <a:off x="2627375" y="5606033"/>
              <a:ext cx="778510" cy="222250"/>
            </a:xfrm>
            <a:custGeom>
              <a:avLst/>
              <a:gdLst/>
              <a:ahLst/>
              <a:cxnLst/>
              <a:rect l="l" t="t" r="r" b="b"/>
              <a:pathLst>
                <a:path w="778510" h="222250">
                  <a:moveTo>
                    <a:pt x="92963" y="128016"/>
                  </a:moveTo>
                  <a:lnTo>
                    <a:pt x="92963" y="121920"/>
                  </a:lnTo>
                  <a:lnTo>
                    <a:pt x="89915" y="118110"/>
                  </a:lnTo>
                  <a:lnTo>
                    <a:pt x="86105" y="114300"/>
                  </a:lnTo>
                  <a:lnTo>
                    <a:pt x="80009" y="113538"/>
                  </a:lnTo>
                  <a:lnTo>
                    <a:pt x="76199" y="117348"/>
                  </a:lnTo>
                  <a:lnTo>
                    <a:pt x="0" y="188976"/>
                  </a:lnTo>
                  <a:lnTo>
                    <a:pt x="16763" y="194222"/>
                  </a:lnTo>
                  <a:lnTo>
                    <a:pt x="16763" y="175260"/>
                  </a:lnTo>
                  <a:lnTo>
                    <a:pt x="51098" y="167307"/>
                  </a:lnTo>
                  <a:lnTo>
                    <a:pt x="89153" y="131064"/>
                  </a:lnTo>
                  <a:lnTo>
                    <a:pt x="92963" y="128016"/>
                  </a:lnTo>
                  <a:close/>
                </a:path>
                <a:path w="778510" h="222250">
                  <a:moveTo>
                    <a:pt x="51098" y="167307"/>
                  </a:moveTo>
                  <a:lnTo>
                    <a:pt x="16763" y="175260"/>
                  </a:lnTo>
                  <a:lnTo>
                    <a:pt x="20573" y="194310"/>
                  </a:lnTo>
                  <a:lnTo>
                    <a:pt x="21335" y="194132"/>
                  </a:lnTo>
                  <a:lnTo>
                    <a:pt x="21335" y="176022"/>
                  </a:lnTo>
                  <a:lnTo>
                    <a:pt x="36932" y="180799"/>
                  </a:lnTo>
                  <a:lnTo>
                    <a:pt x="51098" y="167307"/>
                  </a:lnTo>
                  <a:close/>
                </a:path>
                <a:path w="778510" h="222250">
                  <a:moveTo>
                    <a:pt x="113537" y="208788"/>
                  </a:moveTo>
                  <a:lnTo>
                    <a:pt x="110489" y="203454"/>
                  </a:lnTo>
                  <a:lnTo>
                    <a:pt x="105917" y="201930"/>
                  </a:lnTo>
                  <a:lnTo>
                    <a:pt x="54955" y="186319"/>
                  </a:lnTo>
                  <a:lnTo>
                    <a:pt x="20573" y="194310"/>
                  </a:lnTo>
                  <a:lnTo>
                    <a:pt x="16763" y="175260"/>
                  </a:lnTo>
                  <a:lnTo>
                    <a:pt x="16763" y="194222"/>
                  </a:lnTo>
                  <a:lnTo>
                    <a:pt x="99821" y="220218"/>
                  </a:lnTo>
                  <a:lnTo>
                    <a:pt x="105155" y="221742"/>
                  </a:lnTo>
                  <a:lnTo>
                    <a:pt x="110489" y="218694"/>
                  </a:lnTo>
                  <a:lnTo>
                    <a:pt x="112013" y="213360"/>
                  </a:lnTo>
                  <a:lnTo>
                    <a:pt x="113537" y="208788"/>
                  </a:lnTo>
                  <a:close/>
                </a:path>
                <a:path w="778510" h="222250">
                  <a:moveTo>
                    <a:pt x="36932" y="180799"/>
                  </a:moveTo>
                  <a:lnTo>
                    <a:pt x="21335" y="176022"/>
                  </a:lnTo>
                  <a:lnTo>
                    <a:pt x="25145" y="192024"/>
                  </a:lnTo>
                  <a:lnTo>
                    <a:pt x="36932" y="180799"/>
                  </a:lnTo>
                  <a:close/>
                </a:path>
                <a:path w="778510" h="222250">
                  <a:moveTo>
                    <a:pt x="54955" y="186319"/>
                  </a:moveTo>
                  <a:lnTo>
                    <a:pt x="36932" y="180799"/>
                  </a:lnTo>
                  <a:lnTo>
                    <a:pt x="25145" y="192024"/>
                  </a:lnTo>
                  <a:lnTo>
                    <a:pt x="21335" y="176022"/>
                  </a:lnTo>
                  <a:lnTo>
                    <a:pt x="21335" y="194132"/>
                  </a:lnTo>
                  <a:lnTo>
                    <a:pt x="54955" y="186319"/>
                  </a:lnTo>
                  <a:close/>
                </a:path>
                <a:path w="778510" h="222250">
                  <a:moveTo>
                    <a:pt x="778001" y="18287"/>
                  </a:moveTo>
                  <a:lnTo>
                    <a:pt x="773429" y="0"/>
                  </a:lnTo>
                  <a:lnTo>
                    <a:pt x="51098" y="167307"/>
                  </a:lnTo>
                  <a:lnTo>
                    <a:pt x="36932" y="180799"/>
                  </a:lnTo>
                  <a:lnTo>
                    <a:pt x="54955" y="186319"/>
                  </a:lnTo>
                  <a:lnTo>
                    <a:pt x="778001" y="18287"/>
                  </a:lnTo>
                  <a:close/>
                </a:path>
              </a:pathLst>
            </a:custGeom>
            <a:solidFill>
              <a:srgbClr val="000000"/>
            </a:solidFill>
          </p:spPr>
          <p:txBody>
            <a:bodyPr wrap="square" lIns="0" tIns="0" rIns="0" bIns="0" rtlCol="0"/>
            <a:lstStyle/>
            <a:p>
              <a:endParaRPr/>
            </a:p>
          </p:txBody>
        </p:sp>
        <p:pic>
          <p:nvPicPr>
            <p:cNvPr id="22" name="object 22"/>
            <p:cNvPicPr/>
            <p:nvPr/>
          </p:nvPicPr>
          <p:blipFill>
            <a:blip r:embed="rId7" cstate="print"/>
            <a:stretch>
              <a:fillRect/>
            </a:stretch>
          </p:blipFill>
          <p:spPr>
            <a:xfrm>
              <a:off x="1138427" y="6332220"/>
              <a:ext cx="7782306" cy="392430"/>
            </a:xfrm>
            <a:prstGeom prst="rect">
              <a:avLst/>
            </a:prstGeom>
          </p:spPr>
        </p:pic>
        <p:sp>
          <p:nvSpPr>
            <p:cNvPr id="23" name="object 23"/>
            <p:cNvSpPr/>
            <p:nvPr/>
          </p:nvSpPr>
          <p:spPr>
            <a:xfrm>
              <a:off x="2881884" y="6331458"/>
              <a:ext cx="4200525" cy="450850"/>
            </a:xfrm>
            <a:custGeom>
              <a:avLst/>
              <a:gdLst/>
              <a:ahLst/>
              <a:cxnLst/>
              <a:rect l="l" t="t" r="r" b="b"/>
              <a:pathLst>
                <a:path w="4200525" h="450850">
                  <a:moveTo>
                    <a:pt x="342900" y="202692"/>
                  </a:moveTo>
                  <a:lnTo>
                    <a:pt x="0" y="202692"/>
                  </a:lnTo>
                  <a:lnTo>
                    <a:pt x="0" y="441198"/>
                  </a:lnTo>
                  <a:lnTo>
                    <a:pt x="342900" y="441198"/>
                  </a:lnTo>
                  <a:lnTo>
                    <a:pt x="342900" y="202692"/>
                  </a:lnTo>
                  <a:close/>
                </a:path>
                <a:path w="4200525" h="450850">
                  <a:moveTo>
                    <a:pt x="2290572" y="0"/>
                  </a:moveTo>
                  <a:lnTo>
                    <a:pt x="1909572" y="0"/>
                  </a:lnTo>
                  <a:lnTo>
                    <a:pt x="1909572" y="345948"/>
                  </a:lnTo>
                  <a:lnTo>
                    <a:pt x="2290572" y="345948"/>
                  </a:lnTo>
                  <a:lnTo>
                    <a:pt x="2290572" y="0"/>
                  </a:lnTo>
                  <a:close/>
                </a:path>
                <a:path w="4200525" h="450850">
                  <a:moveTo>
                    <a:pt x="4200144" y="212598"/>
                  </a:moveTo>
                  <a:lnTo>
                    <a:pt x="3857244" y="212598"/>
                  </a:lnTo>
                  <a:lnTo>
                    <a:pt x="3857244" y="450342"/>
                  </a:lnTo>
                  <a:lnTo>
                    <a:pt x="4200144" y="450342"/>
                  </a:lnTo>
                  <a:lnTo>
                    <a:pt x="4200144" y="212598"/>
                  </a:lnTo>
                  <a:close/>
                </a:path>
              </a:pathLst>
            </a:custGeom>
            <a:solidFill>
              <a:srgbClr val="FFFFFF"/>
            </a:solidFill>
          </p:spPr>
          <p:txBody>
            <a:bodyPr wrap="square" lIns="0" tIns="0" rIns="0" bIns="0" rtlCol="0"/>
            <a:lstStyle/>
            <a:p>
              <a:endParaRPr/>
            </a:p>
          </p:txBody>
        </p:sp>
      </p:grpSp>
      <p:sp>
        <p:nvSpPr>
          <p:cNvPr id="24" name="object 24"/>
          <p:cNvSpPr txBox="1"/>
          <p:nvPr/>
        </p:nvSpPr>
        <p:spPr>
          <a:xfrm>
            <a:off x="1488439" y="5781547"/>
            <a:ext cx="7068820" cy="1002030"/>
          </a:xfrm>
          <a:prstGeom prst="rect">
            <a:avLst/>
          </a:prstGeom>
        </p:spPr>
        <p:txBody>
          <a:bodyPr vert="horz" wrap="square" lIns="0" tIns="12700" rIns="0" bIns="0" rtlCol="0">
            <a:spAutoFit/>
          </a:bodyPr>
          <a:lstStyle/>
          <a:p>
            <a:pPr marR="73025" algn="ctr">
              <a:lnSpc>
                <a:spcPct val="100000"/>
              </a:lnSpc>
              <a:spcBef>
                <a:spcPts val="100"/>
              </a:spcBef>
            </a:pPr>
            <a:r>
              <a:rPr sz="1300" spc="-15" dirty="0">
                <a:latin typeface="Arial"/>
                <a:cs typeface="Arial"/>
              </a:rPr>
              <a:t>Time</a:t>
            </a:r>
            <a:endParaRPr sz="1300">
              <a:latin typeface="Arial"/>
              <a:cs typeface="Arial"/>
            </a:endParaRPr>
          </a:p>
          <a:p>
            <a:pPr marL="12700">
              <a:lnSpc>
                <a:spcPct val="100000"/>
              </a:lnSpc>
              <a:spcBef>
                <a:spcPts val="1005"/>
              </a:spcBef>
            </a:pPr>
            <a:r>
              <a:rPr sz="1400" spc="-5" dirty="0">
                <a:latin typeface="Arial"/>
                <a:cs typeface="Arial"/>
              </a:rPr>
              <a:t>Notation is (seq, ack, frame number). Asterisk indicates frame accepted by network </a:t>
            </a:r>
            <a:r>
              <a:rPr sz="1400" dirty="0">
                <a:latin typeface="Arial"/>
                <a:cs typeface="Arial"/>
              </a:rPr>
              <a:t>layer</a:t>
            </a:r>
            <a:r>
              <a:rPr sz="1400" spc="-95" dirty="0">
                <a:latin typeface="Arial"/>
                <a:cs typeface="Arial"/>
              </a:rPr>
              <a:t> </a:t>
            </a:r>
            <a:r>
              <a:rPr sz="1400" spc="-5" dirty="0">
                <a:latin typeface="Arial"/>
                <a:cs typeface="Arial"/>
              </a:rPr>
              <a:t>.</a:t>
            </a:r>
            <a:endParaRPr sz="1400">
              <a:latin typeface="Arial"/>
              <a:cs typeface="Arial"/>
            </a:endParaRPr>
          </a:p>
          <a:p>
            <a:pPr>
              <a:lnSpc>
                <a:spcPct val="100000"/>
              </a:lnSpc>
              <a:spcBef>
                <a:spcPts val="25"/>
              </a:spcBef>
            </a:pPr>
            <a:endParaRPr sz="1300">
              <a:latin typeface="Arial"/>
              <a:cs typeface="Arial"/>
            </a:endParaRPr>
          </a:p>
          <a:p>
            <a:pPr marL="793115">
              <a:lnSpc>
                <a:spcPct val="100000"/>
              </a:lnSpc>
              <a:tabLst>
                <a:tab pos="4022090" algn="l"/>
              </a:tabLst>
            </a:pPr>
            <a:r>
              <a:rPr sz="1600" spc="-5" dirty="0">
                <a:latin typeface="Arial"/>
                <a:cs typeface="Arial"/>
              </a:rPr>
              <a:t>Normal case	Correct, but poor</a:t>
            </a:r>
            <a:r>
              <a:rPr sz="1600" spc="5" dirty="0">
                <a:latin typeface="Arial"/>
                <a:cs typeface="Arial"/>
              </a:rPr>
              <a:t> </a:t>
            </a:r>
            <a:r>
              <a:rPr sz="1600" spc="-5" dirty="0">
                <a:latin typeface="Arial"/>
                <a:cs typeface="Arial"/>
              </a:rPr>
              <a:t>performance</a:t>
            </a:r>
            <a:endParaRPr sz="16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4297" y="254590"/>
            <a:ext cx="7634137" cy="566822"/>
          </a:xfrm>
          <a:prstGeom prst="rect">
            <a:avLst/>
          </a:prstGeom>
        </p:spPr>
        <p:txBody>
          <a:bodyPr vert="horz" wrap="square" lIns="0" tIns="12700" rIns="0" bIns="0" rtlCol="0">
            <a:spAutoFit/>
          </a:bodyPr>
          <a:lstStyle/>
          <a:p>
            <a:pPr marL="12700">
              <a:lnSpc>
                <a:spcPct val="100000"/>
              </a:lnSpc>
              <a:spcBef>
                <a:spcPts val="100"/>
              </a:spcBef>
            </a:pPr>
            <a:r>
              <a:rPr dirty="0"/>
              <a:t>Go-Back-N</a:t>
            </a:r>
            <a:r>
              <a:rPr spc="-105" dirty="0"/>
              <a:t> </a:t>
            </a:r>
            <a:r>
              <a:rPr lang="en-US" dirty="0"/>
              <a:t>Sliding window protocol</a:t>
            </a:r>
            <a:endParaRPr dirty="0"/>
          </a:p>
        </p:txBody>
      </p:sp>
      <p:sp>
        <p:nvSpPr>
          <p:cNvPr id="4" name="object 4"/>
          <p:cNvSpPr txBox="1"/>
          <p:nvPr/>
        </p:nvSpPr>
        <p:spPr>
          <a:xfrm>
            <a:off x="1220152" y="1198095"/>
            <a:ext cx="7618095"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Receiver only accepts/acks frames that arrive in</a:t>
            </a:r>
            <a:r>
              <a:rPr sz="2400" spc="40" dirty="0">
                <a:latin typeface="Arial"/>
                <a:cs typeface="Arial"/>
              </a:rPr>
              <a:t> </a:t>
            </a:r>
            <a:r>
              <a:rPr sz="2400" spc="-5" dirty="0">
                <a:latin typeface="Arial"/>
                <a:cs typeface="Arial"/>
              </a:rPr>
              <a:t>order:</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Discards </a:t>
            </a:r>
            <a:r>
              <a:rPr sz="2400" dirty="0">
                <a:latin typeface="Arial"/>
                <a:cs typeface="Arial"/>
              </a:rPr>
              <a:t>frames that follow a </a:t>
            </a:r>
            <a:r>
              <a:rPr sz="2400" spc="-5" dirty="0">
                <a:latin typeface="Arial"/>
                <a:cs typeface="Arial"/>
              </a:rPr>
              <a:t>missing/errored</a:t>
            </a:r>
            <a:r>
              <a:rPr sz="2400" spc="-25" dirty="0">
                <a:latin typeface="Arial"/>
                <a:cs typeface="Arial"/>
              </a:rPr>
              <a:t> </a:t>
            </a:r>
            <a:r>
              <a:rPr sz="2400" spc="-5" dirty="0">
                <a:latin typeface="Arial"/>
                <a:cs typeface="Arial"/>
              </a:rPr>
              <a:t>frame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Sender times out and resends all outstanding</a:t>
            </a:r>
            <a:r>
              <a:rPr sz="2400" spc="20" dirty="0">
                <a:latin typeface="Arial"/>
                <a:cs typeface="Arial"/>
              </a:rPr>
              <a:t> </a:t>
            </a:r>
            <a:r>
              <a:rPr sz="2400" spc="-5" dirty="0">
                <a:latin typeface="Arial"/>
                <a:cs typeface="Arial"/>
              </a:rPr>
              <a:t>frames</a:t>
            </a:r>
            <a:endParaRPr sz="2400" dirty="0">
              <a:latin typeface="Arial"/>
              <a:cs typeface="Arial"/>
            </a:endParaRPr>
          </a:p>
        </p:txBody>
      </p:sp>
      <p:pic>
        <p:nvPicPr>
          <p:cNvPr id="5" name="object 5"/>
          <p:cNvPicPr/>
          <p:nvPr/>
        </p:nvPicPr>
        <p:blipFill>
          <a:blip r:embed="rId2" cstate="print"/>
          <a:stretch>
            <a:fillRect/>
          </a:stretch>
        </p:blipFill>
        <p:spPr>
          <a:xfrm>
            <a:off x="685800" y="3124200"/>
            <a:ext cx="8991600" cy="381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1876" y="609600"/>
            <a:ext cx="4914647" cy="566822"/>
          </a:xfrm>
          <a:prstGeom prst="rect">
            <a:avLst/>
          </a:prstGeom>
        </p:spPr>
        <p:txBody>
          <a:bodyPr vert="horz" wrap="square" lIns="0" tIns="12700" rIns="0" bIns="0" rtlCol="0">
            <a:spAutoFit/>
          </a:bodyPr>
          <a:lstStyle/>
          <a:p>
            <a:pPr marL="12700">
              <a:lnSpc>
                <a:spcPct val="100000"/>
              </a:lnSpc>
              <a:spcBef>
                <a:spcPts val="100"/>
              </a:spcBef>
            </a:pPr>
            <a:r>
              <a:rPr dirty="0"/>
              <a:t>Go-Back-N</a:t>
            </a:r>
            <a:r>
              <a:rPr spc="-105" dirty="0"/>
              <a:t> </a:t>
            </a:r>
            <a:r>
              <a:rPr lang="en-US" dirty="0"/>
              <a:t>Protocol</a:t>
            </a:r>
            <a:endParaRPr dirty="0"/>
          </a:p>
        </p:txBody>
      </p:sp>
      <p:sp>
        <p:nvSpPr>
          <p:cNvPr id="3" name="object 3"/>
          <p:cNvSpPr txBox="1"/>
          <p:nvPr/>
        </p:nvSpPr>
        <p:spPr>
          <a:xfrm>
            <a:off x="1551304" y="1905000"/>
            <a:ext cx="6955790" cy="290576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Tradeoff made for</a:t>
            </a:r>
            <a:r>
              <a:rPr sz="2400" spc="15" dirty="0">
                <a:latin typeface="Arial"/>
                <a:cs typeface="Arial"/>
              </a:rPr>
              <a:t> </a:t>
            </a:r>
            <a:r>
              <a:rPr sz="2400" spc="-5" dirty="0">
                <a:latin typeface="Arial"/>
                <a:cs typeface="Arial"/>
              </a:rPr>
              <a:t>Go-Back-N:</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Simple strategy for receiver; needs only </a:t>
            </a:r>
            <a:r>
              <a:rPr sz="2400" dirty="0">
                <a:latin typeface="Arial"/>
                <a:cs typeface="Arial"/>
              </a:rPr>
              <a:t>1 </a:t>
            </a:r>
            <a:r>
              <a:rPr sz="2400" spc="-5" dirty="0">
                <a:latin typeface="Arial"/>
                <a:cs typeface="Arial"/>
              </a:rPr>
              <a:t>frame</a:t>
            </a:r>
            <a:endParaRPr sz="2400" dirty="0">
              <a:latin typeface="Arial"/>
              <a:cs typeface="Arial"/>
            </a:endParaRPr>
          </a:p>
          <a:p>
            <a:pPr marL="469900" marR="737235" indent="-457200">
              <a:lnSpc>
                <a:spcPct val="100000"/>
              </a:lnSpc>
              <a:spcBef>
                <a:spcPts val="600"/>
              </a:spcBef>
              <a:buClr>
                <a:srgbClr val="0000FF"/>
              </a:buClr>
              <a:buChar char="•"/>
              <a:tabLst>
                <a:tab pos="469265" algn="l"/>
                <a:tab pos="469900" algn="l"/>
              </a:tabLst>
            </a:pPr>
            <a:r>
              <a:rPr sz="2400" spc="-5" dirty="0">
                <a:latin typeface="Arial"/>
                <a:cs typeface="Arial"/>
              </a:rPr>
              <a:t>Wastes link bandwidth for errors with large  windows; entire window is</a:t>
            </a:r>
            <a:r>
              <a:rPr sz="2400" spc="15" dirty="0">
                <a:latin typeface="Arial"/>
                <a:cs typeface="Arial"/>
              </a:rPr>
              <a:t> </a:t>
            </a:r>
            <a:r>
              <a:rPr sz="2400" spc="-5" dirty="0">
                <a:latin typeface="Arial"/>
                <a:cs typeface="Arial"/>
              </a:rPr>
              <a:t>retransmitted</a:t>
            </a:r>
            <a:endParaRPr sz="2400" dirty="0">
              <a:latin typeface="Arial"/>
              <a:cs typeface="Arial"/>
            </a:endParaRPr>
          </a:p>
          <a:p>
            <a:pPr>
              <a:lnSpc>
                <a:spcPct val="100000"/>
              </a:lnSpc>
            </a:pPr>
            <a:endParaRPr sz="2700" dirty="0">
              <a:latin typeface="Arial"/>
              <a:cs typeface="Arial"/>
            </a:endParaRPr>
          </a:p>
          <a:p>
            <a:pPr>
              <a:lnSpc>
                <a:spcPct val="100000"/>
              </a:lnSpc>
              <a:spcBef>
                <a:spcPts val="40"/>
              </a:spcBef>
            </a:pPr>
            <a:endParaRPr sz="2900" dirty="0">
              <a:latin typeface="Arial"/>
              <a:cs typeface="Arial"/>
            </a:endParaRPr>
          </a:p>
          <a:p>
            <a:pPr marL="12700">
              <a:lnSpc>
                <a:spcPct val="100000"/>
              </a:lnSpc>
            </a:pPr>
            <a:r>
              <a:rPr sz="2400" spc="-5" dirty="0">
                <a:latin typeface="Arial"/>
                <a:cs typeface="Arial"/>
              </a:rPr>
              <a:t>Implemented as p5 (see code in</a:t>
            </a:r>
            <a:r>
              <a:rPr sz="2400" spc="35" dirty="0">
                <a:latin typeface="Arial"/>
                <a:cs typeface="Arial"/>
              </a:rPr>
              <a:t> </a:t>
            </a:r>
            <a:r>
              <a:rPr sz="2400" spc="-5" dirty="0">
                <a:latin typeface="Arial"/>
                <a:cs typeface="Arial"/>
              </a:rPr>
              <a:t>book)</a:t>
            </a:r>
            <a:endParaRPr sz="24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445" y="728726"/>
            <a:ext cx="6220460" cy="574040"/>
          </a:xfrm>
          <a:prstGeom prst="rect">
            <a:avLst/>
          </a:prstGeom>
        </p:spPr>
        <p:txBody>
          <a:bodyPr vert="horz" wrap="square" lIns="0" tIns="12700" rIns="0" bIns="0" rtlCol="0">
            <a:spAutoFit/>
          </a:bodyPr>
          <a:lstStyle/>
          <a:p>
            <a:pPr marL="12700">
              <a:lnSpc>
                <a:spcPct val="100000"/>
              </a:lnSpc>
              <a:spcBef>
                <a:spcPts val="100"/>
              </a:spcBef>
            </a:pPr>
            <a:r>
              <a:rPr spc="-5" dirty="0"/>
              <a:t>Data Link Layer Design</a:t>
            </a:r>
            <a:r>
              <a:rPr spc="-125" dirty="0"/>
              <a:t> </a:t>
            </a:r>
            <a:r>
              <a:rPr dirty="0"/>
              <a:t>Issues</a:t>
            </a:r>
          </a:p>
        </p:txBody>
      </p:sp>
      <p:sp>
        <p:nvSpPr>
          <p:cNvPr id="3" name="object 3"/>
          <p:cNvSpPr txBox="1"/>
          <p:nvPr/>
        </p:nvSpPr>
        <p:spPr>
          <a:xfrm>
            <a:off x="1917445" y="2396744"/>
            <a:ext cx="3108960" cy="223520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2400" spc="-5" dirty="0">
                <a:latin typeface="Arial"/>
                <a:cs typeface="Arial"/>
              </a:rPr>
              <a:t>Frames</a:t>
            </a:r>
            <a:r>
              <a:rPr sz="2400" spc="-1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Possible services</a:t>
            </a:r>
            <a:r>
              <a:rPr sz="2400" spc="-5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Framing methods</a:t>
            </a:r>
            <a:r>
              <a:rPr sz="2400" spc="-60"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Error control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Flow control </a:t>
            </a:r>
            <a:r>
              <a:rPr sz="2400" dirty="0">
                <a:solidFill>
                  <a:srgbClr val="0000FF"/>
                </a:solidFill>
                <a:latin typeface="Arial"/>
                <a:cs typeface="Arial"/>
              </a:rPr>
              <a:t>»</a:t>
            </a:r>
            <a:endParaRPr sz="24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28726"/>
            <a:ext cx="8762999" cy="566822"/>
          </a:xfrm>
          <a:prstGeom prst="rect">
            <a:avLst/>
          </a:prstGeom>
        </p:spPr>
        <p:txBody>
          <a:bodyPr vert="horz" wrap="square" lIns="0" tIns="12700" rIns="0" bIns="0" rtlCol="0">
            <a:spAutoFit/>
          </a:bodyPr>
          <a:lstStyle/>
          <a:p>
            <a:pPr marL="12700">
              <a:lnSpc>
                <a:spcPct val="100000"/>
              </a:lnSpc>
              <a:spcBef>
                <a:spcPts val="100"/>
              </a:spcBef>
            </a:pPr>
            <a:r>
              <a:rPr dirty="0"/>
              <a:t>Selective </a:t>
            </a:r>
            <a:r>
              <a:rPr spc="-5" dirty="0"/>
              <a:t>Repeat</a:t>
            </a:r>
            <a:r>
              <a:rPr spc="-125" dirty="0"/>
              <a:t> </a:t>
            </a:r>
            <a:r>
              <a:rPr lang="en-US" spc="-125" dirty="0"/>
              <a:t>Sliding Window Protocol</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09356" y="1686199"/>
            <a:ext cx="7583805" cy="171703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Receiver accepts frames anywhere in receive</a:t>
            </a:r>
            <a:r>
              <a:rPr sz="2400" spc="40" dirty="0">
                <a:latin typeface="Arial"/>
                <a:cs typeface="Arial"/>
              </a:rPr>
              <a:t> </a:t>
            </a:r>
            <a:r>
              <a:rPr sz="2400" spc="-5" dirty="0">
                <a:latin typeface="Arial"/>
                <a:cs typeface="Arial"/>
              </a:rPr>
              <a:t>window</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u="heavy" spc="-5" dirty="0">
                <a:uFill>
                  <a:solidFill>
                    <a:srgbClr val="000000"/>
                  </a:solidFill>
                </a:uFill>
                <a:latin typeface="Arial"/>
                <a:cs typeface="Arial"/>
              </a:rPr>
              <a:t>Cumulative ack</a:t>
            </a:r>
            <a:r>
              <a:rPr sz="2400" spc="-5" dirty="0">
                <a:latin typeface="Arial"/>
                <a:cs typeface="Arial"/>
              </a:rPr>
              <a:t> indicates highest in-order</a:t>
            </a:r>
            <a:r>
              <a:rPr sz="2400" spc="65" dirty="0">
                <a:latin typeface="Arial"/>
                <a:cs typeface="Arial"/>
              </a:rPr>
              <a:t> </a:t>
            </a:r>
            <a:r>
              <a:rPr sz="2400" spc="-5" dirty="0">
                <a:latin typeface="Arial"/>
                <a:cs typeface="Arial"/>
              </a:rPr>
              <a:t>frame</a:t>
            </a:r>
            <a:endParaRPr sz="2400" dirty="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NAK (negative ack) causes sender retransmission of  </a:t>
            </a:r>
            <a:r>
              <a:rPr sz="2400" dirty="0">
                <a:latin typeface="Arial"/>
                <a:cs typeface="Arial"/>
              </a:rPr>
              <a:t>a </a:t>
            </a:r>
            <a:r>
              <a:rPr sz="2400" spc="-5" dirty="0">
                <a:latin typeface="Arial"/>
                <a:cs typeface="Arial"/>
              </a:rPr>
              <a:t>missing frame before </a:t>
            </a:r>
            <a:r>
              <a:rPr sz="2400" dirty="0">
                <a:latin typeface="Arial"/>
                <a:cs typeface="Arial"/>
              </a:rPr>
              <a:t>a </a:t>
            </a:r>
            <a:r>
              <a:rPr sz="2400" spc="-5" dirty="0">
                <a:latin typeface="Arial"/>
                <a:cs typeface="Arial"/>
              </a:rPr>
              <a:t>timeout resends</a:t>
            </a:r>
            <a:r>
              <a:rPr sz="2400" spc="25" dirty="0">
                <a:latin typeface="Arial"/>
                <a:cs typeface="Arial"/>
              </a:rPr>
              <a:t> </a:t>
            </a:r>
            <a:r>
              <a:rPr sz="2400" spc="-5" dirty="0">
                <a:latin typeface="Arial"/>
                <a:cs typeface="Arial"/>
              </a:rPr>
              <a:t>window</a:t>
            </a:r>
            <a:endParaRPr sz="2400" dirty="0">
              <a:latin typeface="Arial"/>
              <a:cs typeface="Arial"/>
            </a:endParaRPr>
          </a:p>
        </p:txBody>
      </p:sp>
      <p:pic>
        <p:nvPicPr>
          <p:cNvPr id="5" name="object 5"/>
          <p:cNvPicPr/>
          <p:nvPr/>
        </p:nvPicPr>
        <p:blipFill>
          <a:blip r:embed="rId2" cstate="print"/>
          <a:stretch>
            <a:fillRect/>
          </a:stretch>
        </p:blipFill>
        <p:spPr>
          <a:xfrm>
            <a:off x="1289303" y="3886200"/>
            <a:ext cx="8071104" cy="246735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8872" y="558325"/>
            <a:ext cx="5740655" cy="566822"/>
          </a:xfrm>
          <a:prstGeom prst="rect">
            <a:avLst/>
          </a:prstGeom>
        </p:spPr>
        <p:txBody>
          <a:bodyPr vert="horz" wrap="square" lIns="0" tIns="12700" rIns="0" bIns="0" rtlCol="0">
            <a:spAutoFit/>
          </a:bodyPr>
          <a:lstStyle/>
          <a:p>
            <a:pPr marL="12700">
              <a:lnSpc>
                <a:spcPct val="100000"/>
              </a:lnSpc>
              <a:spcBef>
                <a:spcPts val="100"/>
              </a:spcBef>
            </a:pPr>
            <a:r>
              <a:rPr lang="en-US" dirty="0"/>
              <a:t>About </a:t>
            </a:r>
            <a:r>
              <a:rPr dirty="0"/>
              <a:t>Selective </a:t>
            </a:r>
            <a:r>
              <a:rPr spc="-5" dirty="0"/>
              <a:t>Repeat</a:t>
            </a:r>
            <a:r>
              <a:rPr spc="-125" dirty="0"/>
              <a:t> </a:t>
            </a:r>
            <a:endParaRPr dirty="0"/>
          </a:p>
        </p:txBody>
      </p:sp>
      <p:sp>
        <p:nvSpPr>
          <p:cNvPr id="3" name="object 3"/>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4" name="object 4"/>
          <p:cNvSpPr txBox="1"/>
          <p:nvPr/>
        </p:nvSpPr>
        <p:spPr>
          <a:xfrm>
            <a:off x="1917445" y="2396744"/>
            <a:ext cx="6870065" cy="311912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Tradeoff made for Selective</a:t>
            </a:r>
            <a:r>
              <a:rPr sz="2400" spc="20" dirty="0">
                <a:latin typeface="Arial"/>
                <a:cs typeface="Arial"/>
              </a:rPr>
              <a:t> </a:t>
            </a:r>
            <a:r>
              <a:rPr sz="2400" spc="-5" dirty="0">
                <a:latin typeface="Arial"/>
                <a:cs typeface="Arial"/>
              </a:rPr>
              <a:t>Repeat:</a:t>
            </a:r>
            <a:endParaRPr sz="2400">
              <a:latin typeface="Arial"/>
              <a:cs typeface="Arial"/>
            </a:endParaRPr>
          </a:p>
          <a:p>
            <a:pPr marL="469900" marR="5080" indent="-457200">
              <a:lnSpc>
                <a:spcPct val="100000"/>
              </a:lnSpc>
              <a:spcBef>
                <a:spcPts val="600"/>
              </a:spcBef>
              <a:buClr>
                <a:srgbClr val="0000FF"/>
              </a:buClr>
              <a:buChar char="•"/>
              <a:tabLst>
                <a:tab pos="469265" algn="l"/>
                <a:tab pos="469900" algn="l"/>
              </a:tabLst>
            </a:pPr>
            <a:r>
              <a:rPr sz="2400" spc="-5" dirty="0">
                <a:latin typeface="Arial"/>
                <a:cs typeface="Arial"/>
              </a:rPr>
              <a:t>More complex than Go-Back-N due to buffering  at receiver and multiple timers at</a:t>
            </a:r>
            <a:r>
              <a:rPr sz="2400" spc="30" dirty="0">
                <a:latin typeface="Arial"/>
                <a:cs typeface="Arial"/>
              </a:rPr>
              <a:t> </a:t>
            </a:r>
            <a:r>
              <a:rPr sz="2400" spc="-5" dirty="0">
                <a:latin typeface="Arial"/>
                <a:cs typeface="Arial"/>
              </a:rPr>
              <a:t>sender</a:t>
            </a:r>
            <a:endParaRPr sz="2400">
              <a:latin typeface="Arial"/>
              <a:cs typeface="Arial"/>
            </a:endParaRPr>
          </a:p>
          <a:p>
            <a:pPr marL="469900" marR="21590" indent="-457200">
              <a:lnSpc>
                <a:spcPct val="100000"/>
              </a:lnSpc>
              <a:spcBef>
                <a:spcPts val="600"/>
              </a:spcBef>
              <a:buClr>
                <a:srgbClr val="0000FF"/>
              </a:buClr>
              <a:buChar char="•"/>
              <a:tabLst>
                <a:tab pos="469265" algn="l"/>
                <a:tab pos="469900" algn="l"/>
              </a:tabLst>
            </a:pPr>
            <a:r>
              <a:rPr sz="2400" spc="-5" dirty="0">
                <a:latin typeface="Arial"/>
                <a:cs typeface="Arial"/>
              </a:rPr>
              <a:t>More efficient use of link bandwidth as only lost  frames are resent (with low error</a:t>
            </a:r>
            <a:r>
              <a:rPr sz="2400" spc="25" dirty="0">
                <a:latin typeface="Arial"/>
                <a:cs typeface="Arial"/>
              </a:rPr>
              <a:t> </a:t>
            </a:r>
            <a:r>
              <a:rPr sz="2400" spc="-5" dirty="0">
                <a:latin typeface="Arial"/>
                <a:cs typeface="Arial"/>
              </a:rPr>
              <a:t>rates)</a:t>
            </a:r>
            <a:endParaRPr sz="2400">
              <a:latin typeface="Arial"/>
              <a:cs typeface="Arial"/>
            </a:endParaRPr>
          </a:p>
          <a:p>
            <a:pPr>
              <a:lnSpc>
                <a:spcPct val="100000"/>
              </a:lnSpc>
            </a:pPr>
            <a:endParaRPr sz="2700">
              <a:latin typeface="Arial"/>
              <a:cs typeface="Arial"/>
            </a:endParaRPr>
          </a:p>
          <a:p>
            <a:pPr marL="12700">
              <a:lnSpc>
                <a:spcPct val="100000"/>
              </a:lnSpc>
              <a:spcBef>
                <a:spcPts val="2175"/>
              </a:spcBef>
            </a:pPr>
            <a:r>
              <a:rPr sz="2400" spc="-5" dirty="0">
                <a:latin typeface="Arial"/>
                <a:cs typeface="Arial"/>
              </a:rPr>
              <a:t>Implemented as p6 (see code in</a:t>
            </a:r>
            <a:r>
              <a:rPr sz="2400" spc="20" dirty="0">
                <a:latin typeface="Arial"/>
                <a:cs typeface="Arial"/>
              </a:rPr>
              <a:t> </a:t>
            </a:r>
            <a:r>
              <a:rPr sz="2400" spc="-5" dirty="0">
                <a:latin typeface="Arial"/>
                <a:cs typeface="Arial"/>
              </a:rPr>
              <a:t>book)</a:t>
            </a:r>
            <a:endParaRPr sz="24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6145" y="728726"/>
            <a:ext cx="4164965" cy="574040"/>
          </a:xfrm>
          <a:prstGeom prst="rect">
            <a:avLst/>
          </a:prstGeom>
        </p:spPr>
        <p:txBody>
          <a:bodyPr vert="horz" wrap="square" lIns="0" tIns="12700" rIns="0" bIns="0" rtlCol="0">
            <a:spAutoFit/>
          </a:bodyPr>
          <a:lstStyle/>
          <a:p>
            <a:pPr marL="12700">
              <a:lnSpc>
                <a:spcPct val="100000"/>
              </a:lnSpc>
              <a:spcBef>
                <a:spcPts val="100"/>
              </a:spcBef>
            </a:pPr>
            <a:r>
              <a:rPr dirty="0"/>
              <a:t>Selective </a:t>
            </a:r>
            <a:r>
              <a:rPr spc="-5" dirty="0"/>
              <a:t>Repeat</a:t>
            </a:r>
            <a:r>
              <a:rPr spc="-125" dirty="0"/>
              <a:t> </a:t>
            </a:r>
            <a:endParaRPr dirty="0"/>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32370"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For correctness, we</a:t>
            </a:r>
            <a:r>
              <a:rPr sz="2400" spc="10" dirty="0">
                <a:latin typeface="Arial"/>
                <a:cs typeface="Arial"/>
              </a:rPr>
              <a:t> </a:t>
            </a:r>
            <a:r>
              <a:rPr sz="2400" spc="-5" dirty="0">
                <a:latin typeface="Arial"/>
                <a:cs typeface="Arial"/>
              </a:rPr>
              <a:t>require: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Sequence numbers (s) at least twice the window</a:t>
            </a:r>
            <a:r>
              <a:rPr sz="2400" spc="30" dirty="0">
                <a:latin typeface="Arial"/>
                <a:cs typeface="Arial"/>
              </a:rPr>
              <a:t> </a:t>
            </a:r>
            <a:r>
              <a:rPr sz="2400" spc="-5" dirty="0">
                <a:latin typeface="Arial"/>
                <a:cs typeface="Arial"/>
              </a:rPr>
              <a:t>(w)</a:t>
            </a:r>
            <a:endParaRPr sz="2400">
              <a:latin typeface="Arial"/>
              <a:cs typeface="Arial"/>
            </a:endParaRPr>
          </a:p>
        </p:txBody>
      </p:sp>
      <p:sp>
        <p:nvSpPr>
          <p:cNvPr id="5" name="object 5"/>
          <p:cNvSpPr txBox="1"/>
          <p:nvPr/>
        </p:nvSpPr>
        <p:spPr>
          <a:xfrm>
            <a:off x="1774189" y="3341623"/>
            <a:ext cx="279463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Error case (s=8, </a:t>
            </a:r>
            <a:r>
              <a:rPr sz="1800" spc="-5" dirty="0">
                <a:latin typeface="Arial"/>
                <a:cs typeface="Arial"/>
              </a:rPr>
              <a:t>w=7) </a:t>
            </a:r>
            <a:r>
              <a:rPr sz="1800" dirty="0">
                <a:latin typeface="Arial"/>
                <a:cs typeface="Arial"/>
              </a:rPr>
              <a:t>–</a:t>
            </a:r>
            <a:r>
              <a:rPr sz="1800" spc="-110" dirty="0">
                <a:latin typeface="Arial"/>
                <a:cs typeface="Arial"/>
              </a:rPr>
              <a:t> </a:t>
            </a:r>
            <a:r>
              <a:rPr sz="1800" dirty="0">
                <a:latin typeface="Arial"/>
                <a:cs typeface="Arial"/>
              </a:rPr>
              <a:t>too  few sequence</a:t>
            </a:r>
            <a:r>
              <a:rPr sz="1800" spc="-45" dirty="0">
                <a:latin typeface="Arial"/>
                <a:cs typeface="Arial"/>
              </a:rPr>
              <a:t> </a:t>
            </a:r>
            <a:r>
              <a:rPr sz="1800" dirty="0">
                <a:latin typeface="Arial"/>
                <a:cs typeface="Arial"/>
              </a:rPr>
              <a:t>numbers</a:t>
            </a:r>
            <a:endParaRPr sz="1800">
              <a:latin typeface="Arial"/>
              <a:cs typeface="Arial"/>
            </a:endParaRPr>
          </a:p>
        </p:txBody>
      </p:sp>
      <p:sp>
        <p:nvSpPr>
          <p:cNvPr id="6" name="object 6"/>
          <p:cNvSpPr txBox="1"/>
          <p:nvPr/>
        </p:nvSpPr>
        <p:spPr>
          <a:xfrm>
            <a:off x="5479787" y="3341623"/>
            <a:ext cx="2934335"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Correct (s=8, w=4) </a:t>
            </a:r>
            <a:r>
              <a:rPr sz="1800" dirty="0">
                <a:latin typeface="Arial"/>
                <a:cs typeface="Arial"/>
              </a:rPr>
              <a:t>–</a:t>
            </a:r>
            <a:r>
              <a:rPr sz="1800" spc="-85" dirty="0">
                <a:latin typeface="Arial"/>
                <a:cs typeface="Arial"/>
              </a:rPr>
              <a:t> </a:t>
            </a:r>
            <a:r>
              <a:rPr sz="1800" dirty="0">
                <a:latin typeface="Arial"/>
                <a:cs typeface="Arial"/>
              </a:rPr>
              <a:t>enough  sequence</a:t>
            </a:r>
            <a:r>
              <a:rPr sz="1800" spc="-30" dirty="0">
                <a:latin typeface="Arial"/>
                <a:cs typeface="Arial"/>
              </a:rPr>
              <a:t> </a:t>
            </a:r>
            <a:r>
              <a:rPr sz="1800" dirty="0">
                <a:latin typeface="Arial"/>
                <a:cs typeface="Arial"/>
              </a:rPr>
              <a:t>numbers</a:t>
            </a:r>
            <a:endParaRPr sz="1800">
              <a:latin typeface="Arial"/>
              <a:cs typeface="Arial"/>
            </a:endParaRPr>
          </a:p>
        </p:txBody>
      </p:sp>
      <p:grpSp>
        <p:nvGrpSpPr>
          <p:cNvPr id="7" name="object 7"/>
          <p:cNvGrpSpPr/>
          <p:nvPr/>
        </p:nvGrpSpPr>
        <p:grpSpPr>
          <a:xfrm>
            <a:off x="676655" y="4057650"/>
            <a:ext cx="4267200" cy="1295400"/>
            <a:chOff x="676655" y="4057650"/>
            <a:chExt cx="4267200" cy="1295400"/>
          </a:xfrm>
        </p:grpSpPr>
        <p:pic>
          <p:nvPicPr>
            <p:cNvPr id="8" name="object 8"/>
            <p:cNvPicPr/>
            <p:nvPr/>
          </p:nvPicPr>
          <p:blipFill>
            <a:blip r:embed="rId2" cstate="print"/>
            <a:stretch>
              <a:fillRect/>
            </a:stretch>
          </p:blipFill>
          <p:spPr>
            <a:xfrm>
              <a:off x="676655" y="4057650"/>
              <a:ext cx="4267200" cy="1295400"/>
            </a:xfrm>
            <a:prstGeom prst="rect">
              <a:avLst/>
            </a:prstGeom>
          </p:spPr>
        </p:pic>
        <p:sp>
          <p:nvSpPr>
            <p:cNvPr id="9" name="object 9"/>
            <p:cNvSpPr/>
            <p:nvPr/>
          </p:nvSpPr>
          <p:spPr>
            <a:xfrm>
              <a:off x="2145030" y="4668012"/>
              <a:ext cx="110489" cy="534670"/>
            </a:xfrm>
            <a:custGeom>
              <a:avLst/>
              <a:gdLst/>
              <a:ahLst/>
              <a:cxnLst/>
              <a:rect l="l" t="t" r="r" b="b"/>
              <a:pathLst>
                <a:path w="110489" h="534670">
                  <a:moveTo>
                    <a:pt x="45120" y="478526"/>
                  </a:moveTo>
                  <a:lnTo>
                    <a:pt x="19050" y="433578"/>
                  </a:lnTo>
                  <a:lnTo>
                    <a:pt x="16002" y="429006"/>
                  </a:lnTo>
                  <a:lnTo>
                    <a:pt x="10668" y="427482"/>
                  </a:lnTo>
                  <a:lnTo>
                    <a:pt x="6096" y="430530"/>
                  </a:lnTo>
                  <a:lnTo>
                    <a:pt x="1524" y="432816"/>
                  </a:lnTo>
                  <a:lnTo>
                    <a:pt x="0" y="438912"/>
                  </a:lnTo>
                  <a:lnTo>
                    <a:pt x="2286" y="443484"/>
                  </a:lnTo>
                  <a:lnTo>
                    <a:pt x="44958" y="517077"/>
                  </a:lnTo>
                  <a:lnTo>
                    <a:pt x="45120" y="478526"/>
                  </a:lnTo>
                  <a:close/>
                </a:path>
                <a:path w="110489" h="534670">
                  <a:moveTo>
                    <a:pt x="54977" y="495522"/>
                  </a:moveTo>
                  <a:lnTo>
                    <a:pt x="45120" y="478526"/>
                  </a:lnTo>
                  <a:lnTo>
                    <a:pt x="44958" y="515112"/>
                  </a:lnTo>
                  <a:lnTo>
                    <a:pt x="46482" y="515112"/>
                  </a:lnTo>
                  <a:lnTo>
                    <a:pt x="46482" y="509778"/>
                  </a:lnTo>
                  <a:lnTo>
                    <a:pt x="54977" y="495522"/>
                  </a:lnTo>
                  <a:close/>
                </a:path>
                <a:path w="110489" h="534670">
                  <a:moveTo>
                    <a:pt x="110490" y="438912"/>
                  </a:moveTo>
                  <a:lnTo>
                    <a:pt x="108966" y="433578"/>
                  </a:lnTo>
                  <a:lnTo>
                    <a:pt x="104394" y="430530"/>
                  </a:lnTo>
                  <a:lnTo>
                    <a:pt x="99822" y="428244"/>
                  </a:lnTo>
                  <a:lnTo>
                    <a:pt x="93726" y="429768"/>
                  </a:lnTo>
                  <a:lnTo>
                    <a:pt x="91440" y="434340"/>
                  </a:lnTo>
                  <a:lnTo>
                    <a:pt x="64163" y="480108"/>
                  </a:lnTo>
                  <a:lnTo>
                    <a:pt x="64008" y="515112"/>
                  </a:lnTo>
                  <a:lnTo>
                    <a:pt x="44958" y="515112"/>
                  </a:lnTo>
                  <a:lnTo>
                    <a:pt x="44958" y="517077"/>
                  </a:lnTo>
                  <a:lnTo>
                    <a:pt x="54864" y="534162"/>
                  </a:lnTo>
                  <a:lnTo>
                    <a:pt x="107442" y="443484"/>
                  </a:lnTo>
                  <a:lnTo>
                    <a:pt x="110490" y="438912"/>
                  </a:lnTo>
                  <a:close/>
                </a:path>
                <a:path w="110489" h="534670">
                  <a:moveTo>
                    <a:pt x="66293" y="762"/>
                  </a:moveTo>
                  <a:lnTo>
                    <a:pt x="47243" y="0"/>
                  </a:lnTo>
                  <a:lnTo>
                    <a:pt x="45120" y="478526"/>
                  </a:lnTo>
                  <a:lnTo>
                    <a:pt x="54977" y="495522"/>
                  </a:lnTo>
                  <a:lnTo>
                    <a:pt x="64163" y="480108"/>
                  </a:lnTo>
                  <a:lnTo>
                    <a:pt x="66293" y="762"/>
                  </a:lnTo>
                  <a:close/>
                </a:path>
                <a:path w="110489" h="534670">
                  <a:moveTo>
                    <a:pt x="63246" y="509778"/>
                  </a:moveTo>
                  <a:lnTo>
                    <a:pt x="54977" y="495522"/>
                  </a:lnTo>
                  <a:lnTo>
                    <a:pt x="46482" y="509778"/>
                  </a:lnTo>
                  <a:lnTo>
                    <a:pt x="63246" y="509778"/>
                  </a:lnTo>
                  <a:close/>
                </a:path>
                <a:path w="110489" h="534670">
                  <a:moveTo>
                    <a:pt x="63246" y="515112"/>
                  </a:moveTo>
                  <a:lnTo>
                    <a:pt x="63246" y="509778"/>
                  </a:lnTo>
                  <a:lnTo>
                    <a:pt x="46482" y="509778"/>
                  </a:lnTo>
                  <a:lnTo>
                    <a:pt x="46482" y="515112"/>
                  </a:lnTo>
                  <a:lnTo>
                    <a:pt x="63246" y="515112"/>
                  </a:lnTo>
                  <a:close/>
                </a:path>
                <a:path w="110489" h="534670">
                  <a:moveTo>
                    <a:pt x="64163" y="480108"/>
                  </a:moveTo>
                  <a:lnTo>
                    <a:pt x="54977" y="495522"/>
                  </a:lnTo>
                  <a:lnTo>
                    <a:pt x="63246" y="509778"/>
                  </a:lnTo>
                  <a:lnTo>
                    <a:pt x="63246" y="515112"/>
                  </a:lnTo>
                  <a:lnTo>
                    <a:pt x="64008" y="515112"/>
                  </a:lnTo>
                  <a:lnTo>
                    <a:pt x="64163" y="480108"/>
                  </a:lnTo>
                  <a:close/>
                </a:path>
              </a:pathLst>
            </a:custGeom>
            <a:solidFill>
              <a:srgbClr val="000000"/>
            </a:solidFill>
          </p:spPr>
          <p:txBody>
            <a:bodyPr wrap="square" lIns="0" tIns="0" rIns="0" bIns="0" rtlCol="0"/>
            <a:lstStyle/>
            <a:p>
              <a:endParaRPr/>
            </a:p>
          </p:txBody>
        </p:sp>
      </p:grpSp>
      <p:grpSp>
        <p:nvGrpSpPr>
          <p:cNvPr id="10" name="object 10"/>
          <p:cNvGrpSpPr/>
          <p:nvPr/>
        </p:nvGrpSpPr>
        <p:grpSpPr>
          <a:xfrm>
            <a:off x="5515355" y="4114800"/>
            <a:ext cx="3448050" cy="1238250"/>
            <a:chOff x="5515355" y="4114800"/>
            <a:chExt cx="3448050" cy="1238250"/>
          </a:xfrm>
        </p:grpSpPr>
        <p:pic>
          <p:nvPicPr>
            <p:cNvPr id="11" name="object 11"/>
            <p:cNvPicPr/>
            <p:nvPr/>
          </p:nvPicPr>
          <p:blipFill>
            <a:blip r:embed="rId3" cstate="print"/>
            <a:stretch>
              <a:fillRect/>
            </a:stretch>
          </p:blipFill>
          <p:spPr>
            <a:xfrm>
              <a:off x="5515355" y="4114800"/>
              <a:ext cx="3448050" cy="1238250"/>
            </a:xfrm>
            <a:prstGeom prst="rect">
              <a:avLst/>
            </a:prstGeom>
          </p:spPr>
        </p:pic>
        <p:sp>
          <p:nvSpPr>
            <p:cNvPr id="12" name="object 12"/>
            <p:cNvSpPr/>
            <p:nvPr/>
          </p:nvSpPr>
          <p:spPr>
            <a:xfrm>
              <a:off x="5897879" y="4677918"/>
              <a:ext cx="110489" cy="533400"/>
            </a:xfrm>
            <a:custGeom>
              <a:avLst/>
              <a:gdLst/>
              <a:ahLst/>
              <a:cxnLst/>
              <a:rect l="l" t="t" r="r" b="b"/>
              <a:pathLst>
                <a:path w="110489" h="533400">
                  <a:moveTo>
                    <a:pt x="45117" y="478521"/>
                  </a:moveTo>
                  <a:lnTo>
                    <a:pt x="19049" y="433578"/>
                  </a:lnTo>
                  <a:lnTo>
                    <a:pt x="16001" y="429006"/>
                  </a:lnTo>
                  <a:lnTo>
                    <a:pt x="10667" y="427481"/>
                  </a:lnTo>
                  <a:lnTo>
                    <a:pt x="6095" y="429768"/>
                  </a:lnTo>
                  <a:lnTo>
                    <a:pt x="1523" y="432816"/>
                  </a:lnTo>
                  <a:lnTo>
                    <a:pt x="0" y="438150"/>
                  </a:lnTo>
                  <a:lnTo>
                    <a:pt x="2285" y="442722"/>
                  </a:lnTo>
                  <a:lnTo>
                    <a:pt x="44957" y="516315"/>
                  </a:lnTo>
                  <a:lnTo>
                    <a:pt x="45117" y="478521"/>
                  </a:lnTo>
                  <a:close/>
                </a:path>
                <a:path w="110489" h="533400">
                  <a:moveTo>
                    <a:pt x="54935" y="495449"/>
                  </a:moveTo>
                  <a:lnTo>
                    <a:pt x="45117" y="478521"/>
                  </a:lnTo>
                  <a:lnTo>
                    <a:pt x="44957" y="514350"/>
                  </a:lnTo>
                  <a:lnTo>
                    <a:pt x="46481" y="514350"/>
                  </a:lnTo>
                  <a:lnTo>
                    <a:pt x="46481" y="509778"/>
                  </a:lnTo>
                  <a:lnTo>
                    <a:pt x="54935" y="495449"/>
                  </a:lnTo>
                  <a:close/>
                </a:path>
                <a:path w="110489" h="533400">
                  <a:moveTo>
                    <a:pt x="110489" y="438912"/>
                  </a:moveTo>
                  <a:lnTo>
                    <a:pt x="108965" y="432816"/>
                  </a:lnTo>
                  <a:lnTo>
                    <a:pt x="104393" y="430530"/>
                  </a:lnTo>
                  <a:lnTo>
                    <a:pt x="99821" y="427481"/>
                  </a:lnTo>
                  <a:lnTo>
                    <a:pt x="93725" y="429006"/>
                  </a:lnTo>
                  <a:lnTo>
                    <a:pt x="91439" y="433578"/>
                  </a:lnTo>
                  <a:lnTo>
                    <a:pt x="64161" y="479812"/>
                  </a:lnTo>
                  <a:lnTo>
                    <a:pt x="64007" y="514350"/>
                  </a:lnTo>
                  <a:lnTo>
                    <a:pt x="44957" y="514350"/>
                  </a:lnTo>
                  <a:lnTo>
                    <a:pt x="44957" y="516315"/>
                  </a:lnTo>
                  <a:lnTo>
                    <a:pt x="54863" y="533400"/>
                  </a:lnTo>
                  <a:lnTo>
                    <a:pt x="107441" y="443484"/>
                  </a:lnTo>
                  <a:lnTo>
                    <a:pt x="110489" y="438912"/>
                  </a:lnTo>
                  <a:close/>
                </a:path>
                <a:path w="110489" h="533400">
                  <a:moveTo>
                    <a:pt x="66293" y="0"/>
                  </a:moveTo>
                  <a:lnTo>
                    <a:pt x="47243" y="0"/>
                  </a:lnTo>
                  <a:lnTo>
                    <a:pt x="45117" y="478521"/>
                  </a:lnTo>
                  <a:lnTo>
                    <a:pt x="54935" y="495449"/>
                  </a:lnTo>
                  <a:lnTo>
                    <a:pt x="64161" y="479812"/>
                  </a:lnTo>
                  <a:lnTo>
                    <a:pt x="66293" y="0"/>
                  </a:lnTo>
                  <a:close/>
                </a:path>
                <a:path w="110489" h="533400">
                  <a:moveTo>
                    <a:pt x="63245" y="509778"/>
                  </a:moveTo>
                  <a:lnTo>
                    <a:pt x="54935" y="495449"/>
                  </a:lnTo>
                  <a:lnTo>
                    <a:pt x="46481" y="509778"/>
                  </a:lnTo>
                  <a:lnTo>
                    <a:pt x="63245" y="509778"/>
                  </a:lnTo>
                  <a:close/>
                </a:path>
                <a:path w="110489" h="533400">
                  <a:moveTo>
                    <a:pt x="63245" y="514350"/>
                  </a:moveTo>
                  <a:lnTo>
                    <a:pt x="63245" y="509778"/>
                  </a:lnTo>
                  <a:lnTo>
                    <a:pt x="46481" y="509778"/>
                  </a:lnTo>
                  <a:lnTo>
                    <a:pt x="46481" y="514350"/>
                  </a:lnTo>
                  <a:lnTo>
                    <a:pt x="63245" y="514350"/>
                  </a:lnTo>
                  <a:close/>
                </a:path>
                <a:path w="110489" h="533400">
                  <a:moveTo>
                    <a:pt x="64161" y="479812"/>
                  </a:moveTo>
                  <a:lnTo>
                    <a:pt x="54935" y="495449"/>
                  </a:lnTo>
                  <a:lnTo>
                    <a:pt x="63245" y="509778"/>
                  </a:lnTo>
                  <a:lnTo>
                    <a:pt x="63245" y="514350"/>
                  </a:lnTo>
                  <a:lnTo>
                    <a:pt x="64007" y="514350"/>
                  </a:lnTo>
                  <a:lnTo>
                    <a:pt x="64161" y="479812"/>
                  </a:lnTo>
                  <a:close/>
                </a:path>
              </a:pathLst>
            </a:custGeom>
            <a:solidFill>
              <a:srgbClr val="000000"/>
            </a:solidFill>
          </p:spPr>
          <p:txBody>
            <a:bodyPr wrap="square" lIns="0" tIns="0" rIns="0" bIns="0" rtlCol="0"/>
            <a:lstStyle/>
            <a:p>
              <a:endParaRPr/>
            </a:p>
          </p:txBody>
        </p:sp>
      </p:grpSp>
      <p:sp>
        <p:nvSpPr>
          <p:cNvPr id="13" name="object 13"/>
          <p:cNvSpPr txBox="1"/>
          <p:nvPr/>
        </p:nvSpPr>
        <p:spPr>
          <a:xfrm>
            <a:off x="2298445" y="4780279"/>
            <a:ext cx="929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Originals</a:t>
            </a:r>
            <a:endParaRPr sz="1800">
              <a:latin typeface="Arial"/>
              <a:cs typeface="Arial"/>
            </a:endParaRPr>
          </a:p>
        </p:txBody>
      </p:sp>
      <p:sp>
        <p:nvSpPr>
          <p:cNvPr id="14" name="object 14"/>
          <p:cNvSpPr txBox="1"/>
          <p:nvPr/>
        </p:nvSpPr>
        <p:spPr>
          <a:xfrm>
            <a:off x="6060447" y="4789423"/>
            <a:ext cx="9290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Originals</a:t>
            </a:r>
            <a:endParaRPr sz="1800">
              <a:latin typeface="Arial"/>
              <a:cs typeface="Arial"/>
            </a:endParaRPr>
          </a:p>
        </p:txBody>
      </p:sp>
      <p:grpSp>
        <p:nvGrpSpPr>
          <p:cNvPr id="15" name="object 15"/>
          <p:cNvGrpSpPr/>
          <p:nvPr/>
        </p:nvGrpSpPr>
        <p:grpSpPr>
          <a:xfrm>
            <a:off x="775475" y="4658867"/>
            <a:ext cx="4123690" cy="1063625"/>
            <a:chOff x="775475" y="4658867"/>
            <a:chExt cx="4123690" cy="1063625"/>
          </a:xfrm>
        </p:grpSpPr>
        <p:sp>
          <p:nvSpPr>
            <p:cNvPr id="16" name="object 16"/>
            <p:cNvSpPr/>
            <p:nvPr/>
          </p:nvSpPr>
          <p:spPr>
            <a:xfrm>
              <a:off x="3669029" y="4658867"/>
              <a:ext cx="110489" cy="533400"/>
            </a:xfrm>
            <a:custGeom>
              <a:avLst/>
              <a:gdLst/>
              <a:ahLst/>
              <a:cxnLst/>
              <a:rect l="l" t="t" r="r" b="b"/>
              <a:pathLst>
                <a:path w="110489" h="533400">
                  <a:moveTo>
                    <a:pt x="45117" y="478521"/>
                  </a:moveTo>
                  <a:lnTo>
                    <a:pt x="19049" y="433578"/>
                  </a:lnTo>
                  <a:lnTo>
                    <a:pt x="16001" y="429006"/>
                  </a:lnTo>
                  <a:lnTo>
                    <a:pt x="10667" y="427481"/>
                  </a:lnTo>
                  <a:lnTo>
                    <a:pt x="6095" y="429768"/>
                  </a:lnTo>
                  <a:lnTo>
                    <a:pt x="1523" y="432816"/>
                  </a:lnTo>
                  <a:lnTo>
                    <a:pt x="0" y="438150"/>
                  </a:lnTo>
                  <a:lnTo>
                    <a:pt x="2285" y="442722"/>
                  </a:lnTo>
                  <a:lnTo>
                    <a:pt x="44957" y="516315"/>
                  </a:lnTo>
                  <a:lnTo>
                    <a:pt x="45117" y="478521"/>
                  </a:lnTo>
                  <a:close/>
                </a:path>
                <a:path w="110489" h="533400">
                  <a:moveTo>
                    <a:pt x="54935" y="495449"/>
                  </a:moveTo>
                  <a:lnTo>
                    <a:pt x="45117" y="478521"/>
                  </a:lnTo>
                  <a:lnTo>
                    <a:pt x="44957" y="514350"/>
                  </a:lnTo>
                  <a:lnTo>
                    <a:pt x="46481" y="514350"/>
                  </a:lnTo>
                  <a:lnTo>
                    <a:pt x="46481" y="509778"/>
                  </a:lnTo>
                  <a:lnTo>
                    <a:pt x="54935" y="495449"/>
                  </a:lnTo>
                  <a:close/>
                </a:path>
                <a:path w="110489" h="533400">
                  <a:moveTo>
                    <a:pt x="110489" y="438912"/>
                  </a:moveTo>
                  <a:lnTo>
                    <a:pt x="108965" y="432816"/>
                  </a:lnTo>
                  <a:lnTo>
                    <a:pt x="104393" y="430530"/>
                  </a:lnTo>
                  <a:lnTo>
                    <a:pt x="99821" y="427481"/>
                  </a:lnTo>
                  <a:lnTo>
                    <a:pt x="93725" y="429006"/>
                  </a:lnTo>
                  <a:lnTo>
                    <a:pt x="91439" y="433578"/>
                  </a:lnTo>
                  <a:lnTo>
                    <a:pt x="64161" y="479812"/>
                  </a:lnTo>
                  <a:lnTo>
                    <a:pt x="64007" y="514350"/>
                  </a:lnTo>
                  <a:lnTo>
                    <a:pt x="44957" y="514350"/>
                  </a:lnTo>
                  <a:lnTo>
                    <a:pt x="44957" y="516315"/>
                  </a:lnTo>
                  <a:lnTo>
                    <a:pt x="54863" y="533400"/>
                  </a:lnTo>
                  <a:lnTo>
                    <a:pt x="107441" y="443484"/>
                  </a:lnTo>
                  <a:lnTo>
                    <a:pt x="110489" y="438912"/>
                  </a:lnTo>
                  <a:close/>
                </a:path>
                <a:path w="110489" h="533400">
                  <a:moveTo>
                    <a:pt x="66293" y="0"/>
                  </a:moveTo>
                  <a:lnTo>
                    <a:pt x="47243" y="0"/>
                  </a:lnTo>
                  <a:lnTo>
                    <a:pt x="45117" y="478521"/>
                  </a:lnTo>
                  <a:lnTo>
                    <a:pt x="54935" y="495449"/>
                  </a:lnTo>
                  <a:lnTo>
                    <a:pt x="64161" y="479812"/>
                  </a:lnTo>
                  <a:lnTo>
                    <a:pt x="66293" y="0"/>
                  </a:lnTo>
                  <a:close/>
                </a:path>
                <a:path w="110489" h="533400">
                  <a:moveTo>
                    <a:pt x="63245" y="509778"/>
                  </a:moveTo>
                  <a:lnTo>
                    <a:pt x="54935" y="495449"/>
                  </a:lnTo>
                  <a:lnTo>
                    <a:pt x="46481" y="509778"/>
                  </a:lnTo>
                  <a:lnTo>
                    <a:pt x="63245" y="509778"/>
                  </a:lnTo>
                  <a:close/>
                </a:path>
                <a:path w="110489" h="533400">
                  <a:moveTo>
                    <a:pt x="63245" y="514350"/>
                  </a:moveTo>
                  <a:lnTo>
                    <a:pt x="63245" y="509778"/>
                  </a:lnTo>
                  <a:lnTo>
                    <a:pt x="46481" y="509778"/>
                  </a:lnTo>
                  <a:lnTo>
                    <a:pt x="46481" y="514350"/>
                  </a:lnTo>
                  <a:lnTo>
                    <a:pt x="63245" y="514350"/>
                  </a:lnTo>
                  <a:close/>
                </a:path>
                <a:path w="110489" h="533400">
                  <a:moveTo>
                    <a:pt x="64161" y="479812"/>
                  </a:moveTo>
                  <a:lnTo>
                    <a:pt x="54935" y="495449"/>
                  </a:lnTo>
                  <a:lnTo>
                    <a:pt x="63245" y="509778"/>
                  </a:lnTo>
                  <a:lnTo>
                    <a:pt x="63245" y="514350"/>
                  </a:lnTo>
                  <a:lnTo>
                    <a:pt x="64007" y="514350"/>
                  </a:lnTo>
                  <a:lnTo>
                    <a:pt x="64161" y="479812"/>
                  </a:lnTo>
                  <a:close/>
                </a:path>
              </a:pathLst>
            </a:custGeom>
            <a:solidFill>
              <a:srgbClr val="FF2BD8"/>
            </a:solidFill>
          </p:spPr>
          <p:txBody>
            <a:bodyPr wrap="square" lIns="0" tIns="0" rIns="0" bIns="0" rtlCol="0"/>
            <a:lstStyle/>
            <a:p>
              <a:endParaRPr/>
            </a:p>
          </p:txBody>
        </p:sp>
        <p:pic>
          <p:nvPicPr>
            <p:cNvPr id="17" name="object 17"/>
            <p:cNvPicPr/>
            <p:nvPr/>
          </p:nvPicPr>
          <p:blipFill>
            <a:blip r:embed="rId4" cstate="print"/>
            <a:stretch>
              <a:fillRect/>
            </a:stretch>
          </p:blipFill>
          <p:spPr>
            <a:xfrm>
              <a:off x="3343656" y="5295899"/>
              <a:ext cx="1171194" cy="57150"/>
            </a:xfrm>
            <a:prstGeom prst="rect">
              <a:avLst/>
            </a:prstGeom>
          </p:spPr>
        </p:pic>
        <p:pic>
          <p:nvPicPr>
            <p:cNvPr id="18" name="object 18"/>
            <p:cNvPicPr/>
            <p:nvPr/>
          </p:nvPicPr>
          <p:blipFill>
            <a:blip r:embed="rId5" cstate="print"/>
            <a:stretch>
              <a:fillRect/>
            </a:stretch>
          </p:blipFill>
          <p:spPr>
            <a:xfrm>
              <a:off x="775475" y="5353049"/>
              <a:ext cx="4123462" cy="369276"/>
            </a:xfrm>
            <a:prstGeom prst="rect">
              <a:avLst/>
            </a:prstGeom>
          </p:spPr>
        </p:pic>
        <p:pic>
          <p:nvPicPr>
            <p:cNvPr id="19" name="object 19"/>
            <p:cNvPicPr/>
            <p:nvPr/>
          </p:nvPicPr>
          <p:blipFill>
            <a:blip r:embed="rId6" cstate="print"/>
            <a:stretch>
              <a:fillRect/>
            </a:stretch>
          </p:blipFill>
          <p:spPr>
            <a:xfrm>
              <a:off x="3343656" y="5353049"/>
              <a:ext cx="1171194" cy="361950"/>
            </a:xfrm>
            <a:prstGeom prst="rect">
              <a:avLst/>
            </a:prstGeom>
          </p:spPr>
        </p:pic>
      </p:grpSp>
      <p:sp>
        <p:nvSpPr>
          <p:cNvPr id="20" name="object 20"/>
          <p:cNvSpPr txBox="1"/>
          <p:nvPr/>
        </p:nvSpPr>
        <p:spPr>
          <a:xfrm>
            <a:off x="3822446" y="4770373"/>
            <a:ext cx="124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Retransmits</a:t>
            </a:r>
            <a:endParaRPr sz="1800">
              <a:latin typeface="Arial"/>
              <a:cs typeface="Arial"/>
            </a:endParaRPr>
          </a:p>
        </p:txBody>
      </p:sp>
      <p:grpSp>
        <p:nvGrpSpPr>
          <p:cNvPr id="21" name="object 21"/>
          <p:cNvGrpSpPr/>
          <p:nvPr/>
        </p:nvGrpSpPr>
        <p:grpSpPr>
          <a:xfrm>
            <a:off x="5587377" y="4696967"/>
            <a:ext cx="3097530" cy="1268095"/>
            <a:chOff x="5587377" y="4696967"/>
            <a:chExt cx="3097530" cy="1268095"/>
          </a:xfrm>
        </p:grpSpPr>
        <p:sp>
          <p:nvSpPr>
            <p:cNvPr id="22" name="object 22"/>
            <p:cNvSpPr/>
            <p:nvPr/>
          </p:nvSpPr>
          <p:spPr>
            <a:xfrm>
              <a:off x="7498079" y="4696967"/>
              <a:ext cx="110489" cy="533400"/>
            </a:xfrm>
            <a:custGeom>
              <a:avLst/>
              <a:gdLst/>
              <a:ahLst/>
              <a:cxnLst/>
              <a:rect l="l" t="t" r="r" b="b"/>
              <a:pathLst>
                <a:path w="110490" h="533400">
                  <a:moveTo>
                    <a:pt x="45117" y="478521"/>
                  </a:moveTo>
                  <a:lnTo>
                    <a:pt x="19050" y="433578"/>
                  </a:lnTo>
                  <a:lnTo>
                    <a:pt x="16002" y="429006"/>
                  </a:lnTo>
                  <a:lnTo>
                    <a:pt x="10668" y="427481"/>
                  </a:lnTo>
                  <a:lnTo>
                    <a:pt x="6096" y="429768"/>
                  </a:lnTo>
                  <a:lnTo>
                    <a:pt x="1524" y="432816"/>
                  </a:lnTo>
                  <a:lnTo>
                    <a:pt x="0" y="438150"/>
                  </a:lnTo>
                  <a:lnTo>
                    <a:pt x="2286" y="442722"/>
                  </a:lnTo>
                  <a:lnTo>
                    <a:pt x="44958" y="516315"/>
                  </a:lnTo>
                  <a:lnTo>
                    <a:pt x="45117" y="478521"/>
                  </a:lnTo>
                  <a:close/>
                </a:path>
                <a:path w="110490" h="533400">
                  <a:moveTo>
                    <a:pt x="54935" y="495449"/>
                  </a:moveTo>
                  <a:lnTo>
                    <a:pt x="45117" y="478521"/>
                  </a:lnTo>
                  <a:lnTo>
                    <a:pt x="44958" y="514350"/>
                  </a:lnTo>
                  <a:lnTo>
                    <a:pt x="46482" y="514350"/>
                  </a:lnTo>
                  <a:lnTo>
                    <a:pt x="46482" y="509778"/>
                  </a:lnTo>
                  <a:lnTo>
                    <a:pt x="54935" y="495449"/>
                  </a:lnTo>
                  <a:close/>
                </a:path>
                <a:path w="110490" h="533400">
                  <a:moveTo>
                    <a:pt x="110490" y="438912"/>
                  </a:moveTo>
                  <a:lnTo>
                    <a:pt x="108966" y="432816"/>
                  </a:lnTo>
                  <a:lnTo>
                    <a:pt x="104394" y="430530"/>
                  </a:lnTo>
                  <a:lnTo>
                    <a:pt x="99822" y="427481"/>
                  </a:lnTo>
                  <a:lnTo>
                    <a:pt x="93726" y="429006"/>
                  </a:lnTo>
                  <a:lnTo>
                    <a:pt x="91440" y="433578"/>
                  </a:lnTo>
                  <a:lnTo>
                    <a:pt x="64161" y="479812"/>
                  </a:lnTo>
                  <a:lnTo>
                    <a:pt x="64008" y="514350"/>
                  </a:lnTo>
                  <a:lnTo>
                    <a:pt x="44958" y="514350"/>
                  </a:lnTo>
                  <a:lnTo>
                    <a:pt x="44958" y="516315"/>
                  </a:lnTo>
                  <a:lnTo>
                    <a:pt x="54864" y="533400"/>
                  </a:lnTo>
                  <a:lnTo>
                    <a:pt x="107442" y="443484"/>
                  </a:lnTo>
                  <a:lnTo>
                    <a:pt x="110490" y="438912"/>
                  </a:lnTo>
                  <a:close/>
                </a:path>
                <a:path w="110490" h="533400">
                  <a:moveTo>
                    <a:pt x="66294" y="0"/>
                  </a:moveTo>
                  <a:lnTo>
                    <a:pt x="47244" y="0"/>
                  </a:lnTo>
                  <a:lnTo>
                    <a:pt x="45117" y="478521"/>
                  </a:lnTo>
                  <a:lnTo>
                    <a:pt x="54935" y="495449"/>
                  </a:lnTo>
                  <a:lnTo>
                    <a:pt x="64161" y="479812"/>
                  </a:lnTo>
                  <a:lnTo>
                    <a:pt x="66294" y="0"/>
                  </a:lnTo>
                  <a:close/>
                </a:path>
                <a:path w="110490" h="533400">
                  <a:moveTo>
                    <a:pt x="63246" y="509778"/>
                  </a:moveTo>
                  <a:lnTo>
                    <a:pt x="54935" y="495449"/>
                  </a:lnTo>
                  <a:lnTo>
                    <a:pt x="46482" y="509778"/>
                  </a:lnTo>
                  <a:lnTo>
                    <a:pt x="63246" y="509778"/>
                  </a:lnTo>
                  <a:close/>
                </a:path>
                <a:path w="110490" h="533400">
                  <a:moveTo>
                    <a:pt x="63246" y="514350"/>
                  </a:moveTo>
                  <a:lnTo>
                    <a:pt x="63246" y="509778"/>
                  </a:lnTo>
                  <a:lnTo>
                    <a:pt x="46482" y="509778"/>
                  </a:lnTo>
                  <a:lnTo>
                    <a:pt x="46482" y="514350"/>
                  </a:lnTo>
                  <a:lnTo>
                    <a:pt x="63246" y="514350"/>
                  </a:lnTo>
                  <a:close/>
                </a:path>
                <a:path w="110490" h="533400">
                  <a:moveTo>
                    <a:pt x="64161" y="479812"/>
                  </a:moveTo>
                  <a:lnTo>
                    <a:pt x="54935" y="495449"/>
                  </a:lnTo>
                  <a:lnTo>
                    <a:pt x="63246" y="509778"/>
                  </a:lnTo>
                  <a:lnTo>
                    <a:pt x="63246" y="514350"/>
                  </a:lnTo>
                  <a:lnTo>
                    <a:pt x="64008" y="514350"/>
                  </a:lnTo>
                  <a:lnTo>
                    <a:pt x="64161" y="479812"/>
                  </a:lnTo>
                  <a:close/>
                </a:path>
              </a:pathLst>
            </a:custGeom>
            <a:solidFill>
              <a:srgbClr val="FF2BD8"/>
            </a:solidFill>
          </p:spPr>
          <p:txBody>
            <a:bodyPr wrap="square" lIns="0" tIns="0" rIns="0" bIns="0" rtlCol="0"/>
            <a:lstStyle/>
            <a:p>
              <a:endParaRPr/>
            </a:p>
          </p:txBody>
        </p:sp>
        <p:pic>
          <p:nvPicPr>
            <p:cNvPr id="23" name="object 23"/>
            <p:cNvPicPr/>
            <p:nvPr/>
          </p:nvPicPr>
          <p:blipFill>
            <a:blip r:embed="rId7" cstate="print"/>
            <a:stretch>
              <a:fillRect/>
            </a:stretch>
          </p:blipFill>
          <p:spPr>
            <a:xfrm>
              <a:off x="5587377" y="5353049"/>
              <a:ext cx="3096943" cy="371856"/>
            </a:xfrm>
            <a:prstGeom prst="rect">
              <a:avLst/>
            </a:prstGeom>
          </p:spPr>
        </p:pic>
        <p:pic>
          <p:nvPicPr>
            <p:cNvPr id="24" name="object 24"/>
            <p:cNvPicPr/>
            <p:nvPr/>
          </p:nvPicPr>
          <p:blipFill>
            <a:blip r:embed="rId8" cstate="print"/>
            <a:stretch>
              <a:fillRect/>
            </a:stretch>
          </p:blipFill>
          <p:spPr>
            <a:xfrm>
              <a:off x="7463027" y="5753861"/>
              <a:ext cx="103631" cy="211074"/>
            </a:xfrm>
            <a:prstGeom prst="rect">
              <a:avLst/>
            </a:prstGeom>
          </p:spPr>
        </p:pic>
      </p:grpSp>
      <p:sp>
        <p:nvSpPr>
          <p:cNvPr id="25" name="object 25"/>
          <p:cNvSpPr txBox="1"/>
          <p:nvPr/>
        </p:nvSpPr>
        <p:spPr>
          <a:xfrm>
            <a:off x="7651495" y="4808473"/>
            <a:ext cx="12452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Retransmits</a:t>
            </a:r>
            <a:endParaRPr sz="1800">
              <a:latin typeface="Arial"/>
              <a:cs typeface="Arial"/>
            </a:endParaRPr>
          </a:p>
        </p:txBody>
      </p:sp>
      <p:pic>
        <p:nvPicPr>
          <p:cNvPr id="26" name="object 26"/>
          <p:cNvPicPr/>
          <p:nvPr/>
        </p:nvPicPr>
        <p:blipFill>
          <a:blip r:embed="rId9" cstate="print"/>
          <a:stretch>
            <a:fillRect/>
          </a:stretch>
        </p:blipFill>
        <p:spPr>
          <a:xfrm>
            <a:off x="3910584" y="5791961"/>
            <a:ext cx="102870" cy="211074"/>
          </a:xfrm>
          <a:prstGeom prst="rect">
            <a:avLst/>
          </a:prstGeom>
        </p:spPr>
      </p:pic>
      <p:sp>
        <p:nvSpPr>
          <p:cNvPr id="27" name="object 27"/>
          <p:cNvSpPr txBox="1"/>
          <p:nvPr/>
        </p:nvSpPr>
        <p:spPr>
          <a:xfrm>
            <a:off x="2450845" y="5970523"/>
            <a:ext cx="3034030" cy="574040"/>
          </a:xfrm>
          <a:prstGeom prst="rect">
            <a:avLst/>
          </a:prstGeom>
        </p:spPr>
        <p:txBody>
          <a:bodyPr vert="horz" wrap="square" lIns="0" tIns="12700" rIns="0" bIns="0" rtlCol="0">
            <a:spAutoFit/>
          </a:bodyPr>
          <a:lstStyle/>
          <a:p>
            <a:pPr marL="12700" marR="5080">
              <a:lnSpc>
                <a:spcPct val="100000"/>
              </a:lnSpc>
              <a:spcBef>
                <a:spcPts val="100"/>
              </a:spcBef>
              <a:tabLst>
                <a:tab pos="634365" algn="l"/>
              </a:tabLst>
            </a:pPr>
            <a:r>
              <a:rPr sz="1800" dirty="0">
                <a:latin typeface="Arial"/>
                <a:cs typeface="Arial"/>
              </a:rPr>
              <a:t>New receive window</a:t>
            </a:r>
            <a:r>
              <a:rPr sz="1800" spc="-130" dirty="0">
                <a:latin typeface="Arial"/>
                <a:cs typeface="Arial"/>
              </a:rPr>
              <a:t> </a:t>
            </a:r>
            <a:r>
              <a:rPr sz="1800" dirty="0">
                <a:latin typeface="Arial"/>
                <a:cs typeface="Arial"/>
              </a:rPr>
              <a:t>overlaps  old</a:t>
            </a:r>
            <a:r>
              <a:rPr sz="1800" spc="-15" dirty="0">
                <a:latin typeface="Arial"/>
                <a:cs typeface="Arial"/>
              </a:rPr>
              <a:t> </a:t>
            </a:r>
            <a:r>
              <a:rPr sz="1800" dirty="0">
                <a:latin typeface="Arial"/>
                <a:cs typeface="Arial"/>
              </a:rPr>
              <a:t>–	</a:t>
            </a:r>
            <a:r>
              <a:rPr sz="1800" spc="-5" dirty="0">
                <a:latin typeface="Arial"/>
                <a:cs typeface="Arial"/>
              </a:rPr>
              <a:t>retransmits</a:t>
            </a:r>
            <a:r>
              <a:rPr sz="1800" spc="-35" dirty="0">
                <a:latin typeface="Arial"/>
                <a:cs typeface="Arial"/>
              </a:rPr>
              <a:t> </a:t>
            </a:r>
            <a:r>
              <a:rPr sz="1800" dirty="0">
                <a:latin typeface="Arial"/>
                <a:cs typeface="Arial"/>
              </a:rPr>
              <a:t>ambiguous</a:t>
            </a:r>
            <a:endParaRPr sz="1800">
              <a:latin typeface="Arial"/>
              <a:cs typeface="Arial"/>
            </a:endParaRPr>
          </a:p>
        </p:txBody>
      </p:sp>
      <p:pic>
        <p:nvPicPr>
          <p:cNvPr id="28" name="object 28"/>
          <p:cNvPicPr/>
          <p:nvPr/>
        </p:nvPicPr>
        <p:blipFill>
          <a:blip r:embed="rId8" cstate="print"/>
          <a:stretch>
            <a:fillRect/>
          </a:stretch>
        </p:blipFill>
        <p:spPr>
          <a:xfrm>
            <a:off x="8186928" y="5772911"/>
            <a:ext cx="103631" cy="211074"/>
          </a:xfrm>
          <a:prstGeom prst="rect">
            <a:avLst/>
          </a:prstGeom>
        </p:spPr>
      </p:pic>
      <p:sp>
        <p:nvSpPr>
          <p:cNvPr id="29" name="object 29"/>
          <p:cNvSpPr txBox="1"/>
          <p:nvPr/>
        </p:nvSpPr>
        <p:spPr>
          <a:xfrm>
            <a:off x="6327140" y="5942329"/>
            <a:ext cx="2947035"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New and old receive window  don’t overlap – no</a:t>
            </a:r>
            <a:r>
              <a:rPr sz="1800" spc="-100" dirty="0">
                <a:latin typeface="Arial"/>
                <a:cs typeface="Arial"/>
              </a:rPr>
              <a:t> </a:t>
            </a:r>
            <a:r>
              <a:rPr sz="1800" spc="-5" dirty="0">
                <a:latin typeface="Arial"/>
                <a:cs typeface="Arial"/>
              </a:rPr>
              <a:t>ambiguity</a:t>
            </a:r>
            <a:endParaRPr sz="18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038" y="728726"/>
            <a:ext cx="5892165" cy="574040"/>
          </a:xfrm>
          <a:prstGeom prst="rect">
            <a:avLst/>
          </a:prstGeom>
        </p:spPr>
        <p:txBody>
          <a:bodyPr vert="horz" wrap="square" lIns="0" tIns="12700" rIns="0" bIns="0" rtlCol="0">
            <a:spAutoFit/>
          </a:bodyPr>
          <a:lstStyle/>
          <a:p>
            <a:pPr marL="12700">
              <a:lnSpc>
                <a:spcPct val="100000"/>
              </a:lnSpc>
              <a:spcBef>
                <a:spcPts val="100"/>
              </a:spcBef>
            </a:pPr>
            <a:r>
              <a:rPr dirty="0"/>
              <a:t>Example </a:t>
            </a:r>
            <a:r>
              <a:rPr spc="-5" dirty="0"/>
              <a:t>Data Link</a:t>
            </a:r>
            <a:r>
              <a:rPr spc="-125" dirty="0"/>
              <a:t> </a:t>
            </a:r>
            <a:r>
              <a:rPr dirty="0"/>
              <a:t>Protocols</a:t>
            </a:r>
          </a:p>
        </p:txBody>
      </p:sp>
      <p:sp>
        <p:nvSpPr>
          <p:cNvPr id="3" name="object 3"/>
          <p:cNvSpPr txBox="1"/>
          <p:nvPr/>
        </p:nvSpPr>
        <p:spPr>
          <a:xfrm>
            <a:off x="1917445" y="2396744"/>
            <a:ext cx="6652259" cy="1567096"/>
          </a:xfrm>
          <a:prstGeom prst="rect">
            <a:avLst/>
          </a:prstGeom>
        </p:spPr>
        <p:txBody>
          <a:bodyPr vert="horz" wrap="square" lIns="0" tIns="88900" rIns="0" bIns="0" rtlCol="0">
            <a:spAutoFit/>
          </a:bodyPr>
          <a:lstStyle/>
          <a:p>
            <a:pPr marL="342900" indent="-342900">
              <a:buFont typeface="Arial" panose="020B0604020202020204" pitchFamily="34" charset="0"/>
              <a:buChar char="•"/>
            </a:pPr>
            <a:r>
              <a:rPr sz="2400" spc="-5" dirty="0">
                <a:latin typeface="Arial"/>
                <a:cs typeface="Arial"/>
              </a:rPr>
              <a:t>Packet over SONET</a:t>
            </a:r>
            <a:r>
              <a:rPr lang="en-US" sz="2400" spc="-5" dirty="0">
                <a:latin typeface="Arial"/>
                <a:cs typeface="Arial"/>
              </a:rPr>
              <a:t> (</a:t>
            </a:r>
            <a:r>
              <a:rPr lang="en-IN" sz="2400" dirty="0"/>
              <a:t>Synchronous Optical Network (SONET)</a:t>
            </a:r>
          </a:p>
          <a:p>
            <a:pPr marL="342900" indent="-342900">
              <a:buFont typeface="Arial" panose="020B0604020202020204" pitchFamily="34" charset="0"/>
              <a:buChar char="•"/>
            </a:pPr>
            <a:r>
              <a:rPr sz="2400" spc="-5" dirty="0">
                <a:latin typeface="Arial"/>
                <a:cs typeface="Arial"/>
              </a:rPr>
              <a:t>PPP (Point-to-Point Protocol)</a:t>
            </a:r>
            <a:r>
              <a:rPr sz="2400" spc="5" dirty="0">
                <a:latin typeface="Arial"/>
                <a:cs typeface="Arial"/>
              </a:rPr>
              <a:t> </a:t>
            </a:r>
            <a:r>
              <a:rPr sz="2400" dirty="0">
                <a:latin typeface="Arial"/>
                <a:cs typeface="Arial"/>
              </a:rPr>
              <a:t>»</a:t>
            </a:r>
            <a:endParaRPr lang="en-US" sz="2400" dirty="0">
              <a:latin typeface="Arial"/>
              <a:cs typeface="Arial"/>
            </a:endParaRPr>
          </a:p>
          <a:p>
            <a:pPr marL="342900" indent="-342900">
              <a:buFont typeface="Arial" panose="020B0604020202020204" pitchFamily="34" charset="0"/>
              <a:buChar char="•"/>
            </a:pPr>
            <a:r>
              <a:rPr sz="2400" spc="-5" dirty="0">
                <a:latin typeface="Arial"/>
                <a:cs typeface="Arial"/>
              </a:rPr>
              <a:t>ADSL (Asymmetric Digital Subscriber Loop)</a:t>
            </a:r>
            <a:r>
              <a:rPr sz="2400" spc="10" dirty="0">
                <a:latin typeface="Arial"/>
                <a:cs typeface="Arial"/>
              </a:rPr>
              <a:t> </a:t>
            </a:r>
            <a:r>
              <a:rPr sz="2400" dirty="0">
                <a:latin typeface="Arial"/>
                <a:cs typeface="Arial"/>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9100" y="728726"/>
            <a:ext cx="4138295" cy="574040"/>
          </a:xfrm>
          <a:prstGeom prst="rect">
            <a:avLst/>
          </a:prstGeom>
        </p:spPr>
        <p:txBody>
          <a:bodyPr vert="horz" wrap="square" lIns="0" tIns="12700" rIns="0" bIns="0" rtlCol="0">
            <a:spAutoFit/>
          </a:bodyPr>
          <a:lstStyle/>
          <a:p>
            <a:pPr marL="12700">
              <a:lnSpc>
                <a:spcPct val="100000"/>
              </a:lnSpc>
              <a:spcBef>
                <a:spcPts val="100"/>
              </a:spcBef>
            </a:pPr>
            <a:r>
              <a:rPr dirty="0"/>
              <a:t>Packet </a:t>
            </a:r>
            <a:r>
              <a:rPr spc="-5" dirty="0"/>
              <a:t>over</a:t>
            </a:r>
            <a:r>
              <a:rPr spc="-120" dirty="0"/>
              <a:t> </a:t>
            </a:r>
            <a:r>
              <a:rPr dirty="0"/>
              <a:t>SONET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6901815" cy="11988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Packet over SONET is the method used to carry </a:t>
            </a:r>
            <a:r>
              <a:rPr sz="2400" dirty="0">
                <a:latin typeface="Arial"/>
                <a:cs typeface="Arial"/>
              </a:rPr>
              <a:t>IP  </a:t>
            </a:r>
            <a:r>
              <a:rPr sz="2400" spc="-5" dirty="0">
                <a:latin typeface="Arial"/>
                <a:cs typeface="Arial"/>
              </a:rPr>
              <a:t>packets over SONET optical </a:t>
            </a:r>
            <a:r>
              <a:rPr sz="2400" dirty="0">
                <a:latin typeface="Arial"/>
                <a:cs typeface="Arial"/>
              </a:rPr>
              <a:t>fiber</a:t>
            </a:r>
            <a:r>
              <a:rPr sz="2400" spc="10" dirty="0">
                <a:latin typeface="Arial"/>
                <a:cs typeface="Arial"/>
              </a:rPr>
              <a:t> </a:t>
            </a:r>
            <a:r>
              <a:rPr sz="2400" spc="-5" dirty="0">
                <a:latin typeface="Arial"/>
                <a:cs typeface="Arial"/>
              </a:rPr>
              <a:t>links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Uses PPP (Point-to-Point Protocol) </a:t>
            </a:r>
            <a:r>
              <a:rPr sz="2400" dirty="0">
                <a:latin typeface="Arial"/>
                <a:cs typeface="Arial"/>
              </a:rPr>
              <a:t>for</a:t>
            </a:r>
            <a:r>
              <a:rPr sz="2400" spc="-35" dirty="0">
                <a:latin typeface="Arial"/>
                <a:cs typeface="Arial"/>
              </a:rPr>
              <a:t> </a:t>
            </a:r>
            <a:r>
              <a:rPr sz="2400" spc="-5" dirty="0">
                <a:latin typeface="Arial"/>
                <a:cs typeface="Arial"/>
              </a:rPr>
              <a:t>framing</a:t>
            </a:r>
            <a:endParaRPr sz="2400">
              <a:latin typeface="Arial"/>
              <a:cs typeface="Arial"/>
            </a:endParaRPr>
          </a:p>
        </p:txBody>
      </p:sp>
      <p:pic>
        <p:nvPicPr>
          <p:cNvPr id="5" name="object 5"/>
          <p:cNvPicPr/>
          <p:nvPr/>
        </p:nvPicPr>
        <p:blipFill>
          <a:blip r:embed="rId2" cstate="print"/>
          <a:stretch>
            <a:fillRect/>
          </a:stretch>
        </p:blipFill>
        <p:spPr>
          <a:xfrm>
            <a:off x="729233" y="4000500"/>
            <a:ext cx="8524493" cy="1752599"/>
          </a:xfrm>
          <a:prstGeom prst="rect">
            <a:avLst/>
          </a:prstGeom>
        </p:spPr>
      </p:pic>
      <p:sp>
        <p:nvSpPr>
          <p:cNvPr id="6" name="object 6"/>
          <p:cNvSpPr txBox="1"/>
          <p:nvPr/>
        </p:nvSpPr>
        <p:spPr>
          <a:xfrm>
            <a:off x="2543048" y="5866129"/>
            <a:ext cx="15741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Protocol</a:t>
            </a:r>
            <a:r>
              <a:rPr sz="1800" spc="-100" dirty="0">
                <a:latin typeface="Arial"/>
                <a:cs typeface="Arial"/>
              </a:rPr>
              <a:t> </a:t>
            </a:r>
            <a:r>
              <a:rPr sz="1800" dirty="0">
                <a:latin typeface="Arial"/>
                <a:cs typeface="Arial"/>
              </a:rPr>
              <a:t>stacks</a:t>
            </a:r>
            <a:endParaRPr sz="1800">
              <a:latin typeface="Arial"/>
              <a:cs typeface="Arial"/>
            </a:endParaRPr>
          </a:p>
        </p:txBody>
      </p:sp>
      <p:sp>
        <p:nvSpPr>
          <p:cNvPr id="7" name="object 7"/>
          <p:cNvSpPr txBox="1"/>
          <p:nvPr/>
        </p:nvSpPr>
        <p:spPr>
          <a:xfrm>
            <a:off x="6064242" y="5760973"/>
            <a:ext cx="2522855" cy="574040"/>
          </a:xfrm>
          <a:prstGeom prst="rect">
            <a:avLst/>
          </a:prstGeom>
        </p:spPr>
        <p:txBody>
          <a:bodyPr vert="horz" wrap="square" lIns="0" tIns="12700" rIns="0" bIns="0" rtlCol="0">
            <a:spAutoFit/>
          </a:bodyPr>
          <a:lstStyle/>
          <a:p>
            <a:pPr marL="125730" marR="5080" indent="-113664">
              <a:lnSpc>
                <a:spcPct val="100000"/>
              </a:lnSpc>
              <a:spcBef>
                <a:spcPts val="100"/>
              </a:spcBef>
            </a:pPr>
            <a:r>
              <a:rPr sz="1800" spc="-5" dirty="0">
                <a:latin typeface="Arial"/>
                <a:cs typeface="Arial"/>
              </a:rPr>
              <a:t>PPP </a:t>
            </a:r>
            <a:r>
              <a:rPr sz="1800" dirty="0">
                <a:latin typeface="Arial"/>
                <a:cs typeface="Arial"/>
              </a:rPr>
              <a:t>frames </a:t>
            </a:r>
            <a:r>
              <a:rPr sz="1800" spc="-5" dirty="0">
                <a:latin typeface="Arial"/>
                <a:cs typeface="Arial"/>
              </a:rPr>
              <a:t>may be</a:t>
            </a:r>
            <a:r>
              <a:rPr sz="1800" spc="-125" dirty="0">
                <a:latin typeface="Arial"/>
                <a:cs typeface="Arial"/>
              </a:rPr>
              <a:t> </a:t>
            </a:r>
            <a:r>
              <a:rPr sz="1800" spc="-5" dirty="0">
                <a:latin typeface="Arial"/>
                <a:cs typeface="Arial"/>
              </a:rPr>
              <a:t>split  over </a:t>
            </a:r>
            <a:r>
              <a:rPr sz="1800" dirty="0">
                <a:latin typeface="Arial"/>
                <a:cs typeface="Arial"/>
              </a:rPr>
              <a:t>SONET</a:t>
            </a:r>
            <a:r>
              <a:rPr sz="1800" spc="-95" dirty="0">
                <a:latin typeface="Arial"/>
                <a:cs typeface="Arial"/>
              </a:rPr>
              <a:t> </a:t>
            </a:r>
            <a:r>
              <a:rPr sz="1800" spc="-5" dirty="0">
                <a:latin typeface="Arial"/>
                <a:cs typeface="Arial"/>
              </a:rPr>
              <a:t>payloads</a:t>
            </a:r>
            <a:endParaRPr sz="18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6400" y="728726"/>
            <a:ext cx="1625600" cy="574040"/>
          </a:xfrm>
          <a:prstGeom prst="rect">
            <a:avLst/>
          </a:prstGeom>
        </p:spPr>
        <p:txBody>
          <a:bodyPr vert="horz" wrap="square" lIns="0" tIns="12700" rIns="0" bIns="0" rtlCol="0">
            <a:spAutoFit/>
          </a:bodyPr>
          <a:lstStyle/>
          <a:p>
            <a:pPr marL="12700">
              <a:lnSpc>
                <a:spcPct val="100000"/>
              </a:lnSpc>
              <a:spcBef>
                <a:spcPts val="100"/>
              </a:spcBef>
            </a:pPr>
            <a:r>
              <a:rPr spc="-5" dirty="0"/>
              <a:t>PPP</a:t>
            </a:r>
            <a:r>
              <a:rPr spc="-90" dirty="0"/>
              <a:t> </a:t>
            </a:r>
            <a:r>
              <a:rPr spc="-5"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a:spLocks noGrp="1"/>
          </p:cNvSpPr>
          <p:nvPr>
            <p:ph type="body" idx="1"/>
          </p:nvPr>
        </p:nvSpPr>
        <p:spPr>
          <a:xfrm>
            <a:off x="1439946" y="1867044"/>
            <a:ext cx="7194549" cy="2448560"/>
          </a:xfrm>
          <a:prstGeom prst="rect">
            <a:avLst/>
          </a:prstGeom>
        </p:spPr>
        <p:txBody>
          <a:bodyPr vert="horz" wrap="square" lIns="0" tIns="12700" rIns="0" bIns="0" rtlCol="0">
            <a:spAutoFit/>
          </a:bodyPr>
          <a:lstStyle/>
          <a:p>
            <a:pPr marL="30480" marR="5080">
              <a:lnSpc>
                <a:spcPct val="100000"/>
              </a:lnSpc>
              <a:spcBef>
                <a:spcPts val="100"/>
              </a:spcBef>
            </a:pPr>
            <a:r>
              <a:rPr dirty="0"/>
              <a:t>PPP </a:t>
            </a:r>
            <a:r>
              <a:rPr spc="-5" dirty="0"/>
              <a:t>(Point-to-Point Protocol) is </a:t>
            </a:r>
            <a:r>
              <a:rPr dirty="0"/>
              <a:t>a </a:t>
            </a:r>
            <a:r>
              <a:rPr spc="-5" dirty="0"/>
              <a:t>general method for  delivering packets across</a:t>
            </a:r>
            <a:r>
              <a:rPr spc="30" dirty="0"/>
              <a:t> </a:t>
            </a:r>
            <a:r>
              <a:rPr spc="-5" dirty="0"/>
              <a:t>links</a:t>
            </a:r>
          </a:p>
          <a:p>
            <a:pPr marL="487680" indent="-457200">
              <a:lnSpc>
                <a:spcPct val="100000"/>
              </a:lnSpc>
              <a:spcBef>
                <a:spcPts val="600"/>
              </a:spcBef>
              <a:buClr>
                <a:srgbClr val="0000FF"/>
              </a:buClr>
              <a:buChar char="•"/>
              <a:tabLst>
                <a:tab pos="487680" algn="l"/>
                <a:tab pos="488315" algn="l"/>
              </a:tabLst>
            </a:pPr>
            <a:r>
              <a:rPr spc="-5" dirty="0"/>
              <a:t>Framing uses </a:t>
            </a:r>
            <a:r>
              <a:rPr dirty="0"/>
              <a:t>a </a:t>
            </a:r>
            <a:r>
              <a:rPr spc="-5" dirty="0"/>
              <a:t>flag (0x7E) and byte</a:t>
            </a:r>
            <a:r>
              <a:rPr spc="25" dirty="0"/>
              <a:t> </a:t>
            </a:r>
            <a:r>
              <a:rPr spc="-5" dirty="0"/>
              <a:t>stuffing</a:t>
            </a:r>
          </a:p>
          <a:p>
            <a:pPr marL="487680" marR="120650" indent="-457200">
              <a:lnSpc>
                <a:spcPct val="100000"/>
              </a:lnSpc>
              <a:spcBef>
                <a:spcPts val="600"/>
              </a:spcBef>
              <a:buClr>
                <a:srgbClr val="0000FF"/>
              </a:buClr>
              <a:buChar char="•"/>
              <a:tabLst>
                <a:tab pos="487680" algn="l"/>
                <a:tab pos="488315" algn="l"/>
              </a:tabLst>
            </a:pPr>
            <a:r>
              <a:rPr spc="-5" dirty="0"/>
              <a:t>“Unnumbered mode” (connectionless unacknow-  ledged service) is used to carry IP</a:t>
            </a:r>
            <a:r>
              <a:rPr spc="20" dirty="0"/>
              <a:t> </a:t>
            </a:r>
            <a:r>
              <a:rPr spc="-5" dirty="0"/>
              <a:t>packets</a:t>
            </a:r>
          </a:p>
          <a:p>
            <a:pPr marL="487680" indent="-457200">
              <a:lnSpc>
                <a:spcPct val="100000"/>
              </a:lnSpc>
              <a:spcBef>
                <a:spcPts val="600"/>
              </a:spcBef>
              <a:buClr>
                <a:srgbClr val="0000FF"/>
              </a:buClr>
              <a:buChar char="•"/>
              <a:tabLst>
                <a:tab pos="487680" algn="l"/>
                <a:tab pos="488315" algn="l"/>
              </a:tabLst>
            </a:pPr>
            <a:r>
              <a:rPr spc="-5" dirty="0"/>
              <a:t>Errors are detected with </a:t>
            </a:r>
            <a:r>
              <a:rPr dirty="0"/>
              <a:t>a</a:t>
            </a:r>
            <a:r>
              <a:rPr spc="10" dirty="0"/>
              <a:t> </a:t>
            </a:r>
            <a:r>
              <a:rPr spc="-5" dirty="0"/>
              <a:t>checksum</a:t>
            </a:r>
          </a:p>
        </p:txBody>
      </p:sp>
      <p:grpSp>
        <p:nvGrpSpPr>
          <p:cNvPr id="5" name="object 5"/>
          <p:cNvGrpSpPr/>
          <p:nvPr/>
        </p:nvGrpSpPr>
        <p:grpSpPr>
          <a:xfrm>
            <a:off x="465221" y="4409268"/>
            <a:ext cx="9144000" cy="1953260"/>
            <a:chOff x="457200" y="4373117"/>
            <a:chExt cx="9144000" cy="1953260"/>
          </a:xfrm>
        </p:grpSpPr>
        <p:sp>
          <p:nvSpPr>
            <p:cNvPr id="6" name="object 6"/>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5934455" y="5229605"/>
              <a:ext cx="952500" cy="123444"/>
            </a:xfrm>
            <a:prstGeom prst="rect">
              <a:avLst/>
            </a:prstGeom>
          </p:spPr>
        </p:pic>
        <p:sp>
          <p:nvSpPr>
            <p:cNvPr id="8" name="object 8"/>
            <p:cNvSpPr/>
            <p:nvPr/>
          </p:nvSpPr>
          <p:spPr>
            <a:xfrm>
              <a:off x="5929884" y="5225033"/>
              <a:ext cx="962025" cy="128270"/>
            </a:xfrm>
            <a:custGeom>
              <a:avLst/>
              <a:gdLst/>
              <a:ahLst/>
              <a:cxnLst/>
              <a:rect l="l" t="t" r="r" b="b"/>
              <a:pathLst>
                <a:path w="962025" h="128270">
                  <a:moveTo>
                    <a:pt x="961644" y="128016"/>
                  </a:moveTo>
                  <a:lnTo>
                    <a:pt x="961644" y="4572"/>
                  </a:lnTo>
                  <a:lnTo>
                    <a:pt x="960119" y="1524"/>
                  </a:lnTo>
                  <a:lnTo>
                    <a:pt x="957072" y="0"/>
                  </a:lnTo>
                  <a:lnTo>
                    <a:pt x="4572" y="0"/>
                  </a:lnTo>
                  <a:lnTo>
                    <a:pt x="1523" y="1524"/>
                  </a:lnTo>
                  <a:lnTo>
                    <a:pt x="0" y="4572"/>
                  </a:lnTo>
                  <a:lnTo>
                    <a:pt x="0" y="128016"/>
                  </a:lnTo>
                  <a:lnTo>
                    <a:pt x="4572" y="128016"/>
                  </a:lnTo>
                  <a:lnTo>
                    <a:pt x="4572" y="9144"/>
                  </a:lnTo>
                  <a:lnTo>
                    <a:pt x="9143" y="4572"/>
                  </a:lnTo>
                  <a:lnTo>
                    <a:pt x="9143" y="9144"/>
                  </a:lnTo>
                  <a:lnTo>
                    <a:pt x="952500" y="9144"/>
                  </a:lnTo>
                  <a:lnTo>
                    <a:pt x="952500" y="4572"/>
                  </a:lnTo>
                  <a:lnTo>
                    <a:pt x="957072" y="9144"/>
                  </a:lnTo>
                  <a:lnTo>
                    <a:pt x="957072" y="128016"/>
                  </a:lnTo>
                  <a:lnTo>
                    <a:pt x="961644" y="128016"/>
                  </a:lnTo>
                  <a:close/>
                </a:path>
                <a:path w="962025" h="128270">
                  <a:moveTo>
                    <a:pt x="9143" y="9144"/>
                  </a:moveTo>
                  <a:lnTo>
                    <a:pt x="9143" y="4572"/>
                  </a:lnTo>
                  <a:lnTo>
                    <a:pt x="4572" y="9144"/>
                  </a:lnTo>
                  <a:lnTo>
                    <a:pt x="9143" y="9144"/>
                  </a:lnTo>
                  <a:close/>
                </a:path>
                <a:path w="962025" h="128270">
                  <a:moveTo>
                    <a:pt x="9143" y="128016"/>
                  </a:moveTo>
                  <a:lnTo>
                    <a:pt x="9143" y="9144"/>
                  </a:lnTo>
                  <a:lnTo>
                    <a:pt x="4572" y="9144"/>
                  </a:lnTo>
                  <a:lnTo>
                    <a:pt x="4572" y="128016"/>
                  </a:lnTo>
                  <a:lnTo>
                    <a:pt x="9143" y="128016"/>
                  </a:lnTo>
                  <a:close/>
                </a:path>
                <a:path w="962025" h="128270">
                  <a:moveTo>
                    <a:pt x="957072" y="9144"/>
                  </a:moveTo>
                  <a:lnTo>
                    <a:pt x="952500" y="4572"/>
                  </a:lnTo>
                  <a:lnTo>
                    <a:pt x="952500" y="9144"/>
                  </a:lnTo>
                  <a:lnTo>
                    <a:pt x="957072" y="9144"/>
                  </a:lnTo>
                  <a:close/>
                </a:path>
                <a:path w="962025" h="128270">
                  <a:moveTo>
                    <a:pt x="957072" y="128016"/>
                  </a:moveTo>
                  <a:lnTo>
                    <a:pt x="957072" y="9144"/>
                  </a:lnTo>
                  <a:lnTo>
                    <a:pt x="952500" y="9144"/>
                  </a:lnTo>
                  <a:lnTo>
                    <a:pt x="952500" y="128016"/>
                  </a:lnTo>
                  <a:lnTo>
                    <a:pt x="957072" y="128016"/>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685800" y="4776977"/>
              <a:ext cx="8690800" cy="576071"/>
            </a:xfrm>
            <a:prstGeom prst="rect">
              <a:avLst/>
            </a:prstGeom>
          </p:spPr>
        </p:pic>
        <p:pic>
          <p:nvPicPr>
            <p:cNvPr id="10" name="object 10"/>
            <p:cNvPicPr/>
            <p:nvPr/>
          </p:nvPicPr>
          <p:blipFill>
            <a:blip r:embed="rId4" cstate="print"/>
            <a:stretch>
              <a:fillRect/>
            </a:stretch>
          </p:blipFill>
          <p:spPr>
            <a:xfrm>
              <a:off x="5934455" y="5353050"/>
              <a:ext cx="952500" cy="495300"/>
            </a:xfrm>
            <a:prstGeom prst="rect">
              <a:avLst/>
            </a:prstGeom>
          </p:spPr>
        </p:pic>
        <p:sp>
          <p:nvSpPr>
            <p:cNvPr id="11" name="object 11"/>
            <p:cNvSpPr/>
            <p:nvPr/>
          </p:nvSpPr>
          <p:spPr>
            <a:xfrm>
              <a:off x="5929884" y="5353050"/>
              <a:ext cx="962025" cy="501015"/>
            </a:xfrm>
            <a:custGeom>
              <a:avLst/>
              <a:gdLst/>
              <a:ahLst/>
              <a:cxnLst/>
              <a:rect l="l" t="t" r="r" b="b"/>
              <a:pathLst>
                <a:path w="962025" h="501014">
                  <a:moveTo>
                    <a:pt x="9144" y="490727"/>
                  </a:moveTo>
                  <a:lnTo>
                    <a:pt x="9144" y="0"/>
                  </a:lnTo>
                  <a:lnTo>
                    <a:pt x="0" y="0"/>
                  </a:lnTo>
                  <a:lnTo>
                    <a:pt x="0" y="495299"/>
                  </a:lnTo>
                  <a:lnTo>
                    <a:pt x="1524" y="499109"/>
                  </a:lnTo>
                  <a:lnTo>
                    <a:pt x="4572" y="500633"/>
                  </a:lnTo>
                  <a:lnTo>
                    <a:pt x="4572" y="490727"/>
                  </a:lnTo>
                  <a:lnTo>
                    <a:pt x="9144" y="490727"/>
                  </a:lnTo>
                  <a:close/>
                </a:path>
                <a:path w="962025" h="501014">
                  <a:moveTo>
                    <a:pt x="957072" y="490727"/>
                  </a:moveTo>
                  <a:lnTo>
                    <a:pt x="4572" y="490727"/>
                  </a:lnTo>
                  <a:lnTo>
                    <a:pt x="9144" y="495299"/>
                  </a:lnTo>
                  <a:lnTo>
                    <a:pt x="9144" y="500633"/>
                  </a:lnTo>
                  <a:lnTo>
                    <a:pt x="952499" y="500633"/>
                  </a:lnTo>
                  <a:lnTo>
                    <a:pt x="952499" y="495299"/>
                  </a:lnTo>
                  <a:lnTo>
                    <a:pt x="957072" y="490727"/>
                  </a:lnTo>
                  <a:close/>
                </a:path>
                <a:path w="962025" h="501014">
                  <a:moveTo>
                    <a:pt x="9144" y="500633"/>
                  </a:moveTo>
                  <a:lnTo>
                    <a:pt x="9144" y="495299"/>
                  </a:lnTo>
                  <a:lnTo>
                    <a:pt x="4572" y="490727"/>
                  </a:lnTo>
                  <a:lnTo>
                    <a:pt x="4572" y="500633"/>
                  </a:lnTo>
                  <a:lnTo>
                    <a:pt x="9144" y="500633"/>
                  </a:lnTo>
                  <a:close/>
                </a:path>
                <a:path w="962025" h="501014">
                  <a:moveTo>
                    <a:pt x="961644" y="495299"/>
                  </a:moveTo>
                  <a:lnTo>
                    <a:pt x="961644" y="0"/>
                  </a:lnTo>
                  <a:lnTo>
                    <a:pt x="952499" y="0"/>
                  </a:lnTo>
                  <a:lnTo>
                    <a:pt x="952499" y="490727"/>
                  </a:lnTo>
                  <a:lnTo>
                    <a:pt x="957072" y="490727"/>
                  </a:lnTo>
                  <a:lnTo>
                    <a:pt x="957072" y="500633"/>
                  </a:lnTo>
                  <a:lnTo>
                    <a:pt x="960119" y="499109"/>
                  </a:lnTo>
                  <a:lnTo>
                    <a:pt x="961644" y="495299"/>
                  </a:lnTo>
                  <a:close/>
                </a:path>
                <a:path w="962025" h="501014">
                  <a:moveTo>
                    <a:pt x="957072" y="500633"/>
                  </a:moveTo>
                  <a:lnTo>
                    <a:pt x="957072" y="490727"/>
                  </a:lnTo>
                  <a:lnTo>
                    <a:pt x="952499" y="495299"/>
                  </a:lnTo>
                  <a:lnTo>
                    <a:pt x="952499" y="500633"/>
                  </a:lnTo>
                  <a:lnTo>
                    <a:pt x="957072" y="500633"/>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685800" y="5353050"/>
              <a:ext cx="8690800" cy="672084"/>
            </a:xfrm>
            <a:prstGeom prst="rect">
              <a:avLst/>
            </a:prstGeom>
          </p:spPr>
        </p:pic>
        <p:sp>
          <p:nvSpPr>
            <p:cNvPr id="13" name="object 13"/>
            <p:cNvSpPr/>
            <p:nvPr/>
          </p:nvSpPr>
          <p:spPr>
            <a:xfrm>
              <a:off x="5366004" y="5993129"/>
              <a:ext cx="1082040" cy="333375"/>
            </a:xfrm>
            <a:custGeom>
              <a:avLst/>
              <a:gdLst/>
              <a:ahLst/>
              <a:cxnLst/>
              <a:rect l="l" t="t" r="r" b="b"/>
              <a:pathLst>
                <a:path w="1082039" h="333375">
                  <a:moveTo>
                    <a:pt x="110490" y="95250"/>
                  </a:moveTo>
                  <a:lnTo>
                    <a:pt x="108204" y="90678"/>
                  </a:lnTo>
                  <a:lnTo>
                    <a:pt x="55626" y="0"/>
                  </a:lnTo>
                  <a:lnTo>
                    <a:pt x="2286" y="89916"/>
                  </a:lnTo>
                  <a:lnTo>
                    <a:pt x="0" y="94488"/>
                  </a:lnTo>
                  <a:lnTo>
                    <a:pt x="1524" y="100584"/>
                  </a:lnTo>
                  <a:lnTo>
                    <a:pt x="6096" y="102870"/>
                  </a:lnTo>
                  <a:lnTo>
                    <a:pt x="10668" y="105918"/>
                  </a:lnTo>
                  <a:lnTo>
                    <a:pt x="16002" y="104394"/>
                  </a:lnTo>
                  <a:lnTo>
                    <a:pt x="19050" y="99822"/>
                  </a:lnTo>
                  <a:lnTo>
                    <a:pt x="45529" y="54940"/>
                  </a:lnTo>
                  <a:lnTo>
                    <a:pt x="44196" y="313182"/>
                  </a:lnTo>
                  <a:lnTo>
                    <a:pt x="63246" y="313944"/>
                  </a:lnTo>
                  <a:lnTo>
                    <a:pt x="64579" y="53543"/>
                  </a:lnTo>
                  <a:lnTo>
                    <a:pt x="55549" y="37960"/>
                  </a:lnTo>
                  <a:lnTo>
                    <a:pt x="64008" y="52527"/>
                  </a:lnTo>
                  <a:lnTo>
                    <a:pt x="64579" y="53543"/>
                  </a:lnTo>
                  <a:lnTo>
                    <a:pt x="64770" y="53848"/>
                  </a:lnTo>
                  <a:lnTo>
                    <a:pt x="91440" y="99822"/>
                  </a:lnTo>
                  <a:lnTo>
                    <a:pt x="93726" y="104394"/>
                  </a:lnTo>
                  <a:lnTo>
                    <a:pt x="99822" y="105918"/>
                  </a:lnTo>
                  <a:lnTo>
                    <a:pt x="104394" y="103632"/>
                  </a:lnTo>
                  <a:lnTo>
                    <a:pt x="108966" y="100584"/>
                  </a:lnTo>
                  <a:lnTo>
                    <a:pt x="110490" y="95250"/>
                  </a:lnTo>
                  <a:close/>
                </a:path>
                <a:path w="1082039" h="333375">
                  <a:moveTo>
                    <a:pt x="1082040" y="114300"/>
                  </a:moveTo>
                  <a:lnTo>
                    <a:pt x="1079754" y="109728"/>
                  </a:lnTo>
                  <a:lnTo>
                    <a:pt x="1027176" y="19050"/>
                  </a:lnTo>
                  <a:lnTo>
                    <a:pt x="973836" y="108966"/>
                  </a:lnTo>
                  <a:lnTo>
                    <a:pt x="971550" y="113538"/>
                  </a:lnTo>
                  <a:lnTo>
                    <a:pt x="973074" y="119634"/>
                  </a:lnTo>
                  <a:lnTo>
                    <a:pt x="977646" y="121920"/>
                  </a:lnTo>
                  <a:lnTo>
                    <a:pt x="982218" y="124968"/>
                  </a:lnTo>
                  <a:lnTo>
                    <a:pt x="987552" y="123444"/>
                  </a:lnTo>
                  <a:lnTo>
                    <a:pt x="990600" y="118872"/>
                  </a:lnTo>
                  <a:lnTo>
                    <a:pt x="1017079" y="73990"/>
                  </a:lnTo>
                  <a:lnTo>
                    <a:pt x="1015746" y="332232"/>
                  </a:lnTo>
                  <a:lnTo>
                    <a:pt x="1034796" y="332994"/>
                  </a:lnTo>
                  <a:lnTo>
                    <a:pt x="1036129" y="72593"/>
                  </a:lnTo>
                  <a:lnTo>
                    <a:pt x="1027099" y="57010"/>
                  </a:lnTo>
                  <a:lnTo>
                    <a:pt x="1035558" y="71577"/>
                  </a:lnTo>
                  <a:lnTo>
                    <a:pt x="1036129" y="72593"/>
                  </a:lnTo>
                  <a:lnTo>
                    <a:pt x="1036320" y="72898"/>
                  </a:lnTo>
                  <a:lnTo>
                    <a:pt x="1062990" y="118872"/>
                  </a:lnTo>
                  <a:lnTo>
                    <a:pt x="1065276" y="123444"/>
                  </a:lnTo>
                  <a:lnTo>
                    <a:pt x="1071372" y="124968"/>
                  </a:lnTo>
                  <a:lnTo>
                    <a:pt x="1075944" y="122682"/>
                  </a:lnTo>
                  <a:lnTo>
                    <a:pt x="1080516" y="119634"/>
                  </a:lnTo>
                  <a:lnTo>
                    <a:pt x="1082040" y="114300"/>
                  </a:lnTo>
                  <a:close/>
                </a:path>
              </a:pathLst>
            </a:custGeom>
            <a:solidFill>
              <a:srgbClr val="FF2BD8"/>
            </a:solidFill>
          </p:spPr>
          <p:txBody>
            <a:bodyPr wrap="square" lIns="0" tIns="0" rIns="0" bIns="0" rtlCol="0"/>
            <a:lstStyle/>
            <a:p>
              <a:endParaRPr/>
            </a:p>
          </p:txBody>
        </p:sp>
      </p:grpSp>
      <p:sp>
        <p:nvSpPr>
          <p:cNvPr id="14" name="object 14"/>
          <p:cNvSpPr txBox="1"/>
          <p:nvPr/>
        </p:nvSpPr>
        <p:spPr>
          <a:xfrm>
            <a:off x="6049009" y="6285229"/>
            <a:ext cx="972819"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IP</a:t>
            </a:r>
            <a:r>
              <a:rPr sz="1800" spc="-114" dirty="0">
                <a:latin typeface="Arial"/>
                <a:cs typeface="Arial"/>
              </a:rPr>
              <a:t> </a:t>
            </a:r>
            <a:r>
              <a:rPr sz="1800" spc="-5" dirty="0">
                <a:latin typeface="Arial"/>
                <a:cs typeface="Arial"/>
              </a:rPr>
              <a:t>packet</a:t>
            </a:r>
            <a:endParaRPr sz="1800">
              <a:latin typeface="Arial"/>
              <a:cs typeface="Arial"/>
            </a:endParaRPr>
          </a:p>
        </p:txBody>
      </p:sp>
      <p:sp>
        <p:nvSpPr>
          <p:cNvPr id="15" name="object 15"/>
          <p:cNvSpPr txBox="1"/>
          <p:nvPr/>
        </p:nvSpPr>
        <p:spPr>
          <a:xfrm>
            <a:off x="4473955" y="6285229"/>
            <a:ext cx="13716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0x21 </a:t>
            </a:r>
            <a:r>
              <a:rPr sz="1800" dirty="0">
                <a:latin typeface="Arial"/>
                <a:cs typeface="Arial"/>
              </a:rPr>
              <a:t>for</a:t>
            </a:r>
            <a:r>
              <a:rPr sz="1800" spc="-95" dirty="0">
                <a:latin typeface="Arial"/>
                <a:cs typeface="Arial"/>
              </a:rPr>
              <a:t> </a:t>
            </a:r>
            <a:r>
              <a:rPr sz="1800" dirty="0">
                <a:latin typeface="Arial"/>
                <a:cs typeface="Arial"/>
              </a:rPr>
              <a:t>IPv4</a:t>
            </a:r>
            <a:endParaRPr sz="18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6400" y="728726"/>
            <a:ext cx="1625600" cy="574040"/>
          </a:xfrm>
          <a:prstGeom prst="rect">
            <a:avLst/>
          </a:prstGeom>
        </p:spPr>
        <p:txBody>
          <a:bodyPr vert="horz" wrap="square" lIns="0" tIns="12700" rIns="0" bIns="0" rtlCol="0">
            <a:spAutoFit/>
          </a:bodyPr>
          <a:lstStyle/>
          <a:p>
            <a:pPr marL="12700">
              <a:lnSpc>
                <a:spcPct val="100000"/>
              </a:lnSpc>
              <a:spcBef>
                <a:spcPts val="100"/>
              </a:spcBef>
            </a:pPr>
            <a:r>
              <a:rPr spc="-5" dirty="0"/>
              <a:t>PPP</a:t>
            </a:r>
            <a:r>
              <a:rPr spc="-90" dirty="0"/>
              <a:t> </a:t>
            </a:r>
            <a:r>
              <a:rPr spc="-5" dirty="0"/>
              <a:t>(2)</a:t>
            </a:r>
          </a:p>
        </p:txBody>
      </p:sp>
      <p:sp>
        <p:nvSpPr>
          <p:cNvPr id="3" name="object 3"/>
          <p:cNvSpPr txBox="1"/>
          <p:nvPr/>
        </p:nvSpPr>
        <p:spPr>
          <a:xfrm>
            <a:off x="1450339" y="2092705"/>
            <a:ext cx="68376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 </a:t>
            </a:r>
            <a:r>
              <a:rPr sz="2400" spc="-5" dirty="0">
                <a:latin typeface="Arial"/>
                <a:cs typeface="Arial"/>
              </a:rPr>
              <a:t>link control protocol brings </a:t>
            </a:r>
            <a:r>
              <a:rPr sz="2400" dirty="0">
                <a:latin typeface="Arial"/>
                <a:cs typeface="Arial"/>
              </a:rPr>
              <a:t>the </a:t>
            </a:r>
            <a:r>
              <a:rPr sz="2400" spc="-5" dirty="0">
                <a:latin typeface="Arial"/>
                <a:cs typeface="Arial"/>
              </a:rPr>
              <a:t>PPP link</a:t>
            </a:r>
            <a:r>
              <a:rPr sz="2400" spc="10" dirty="0">
                <a:latin typeface="Arial"/>
                <a:cs typeface="Arial"/>
              </a:rPr>
              <a:t> </a:t>
            </a:r>
            <a:r>
              <a:rPr sz="2400" spc="-5" dirty="0">
                <a:latin typeface="Arial"/>
                <a:cs typeface="Arial"/>
              </a:rPr>
              <a:t>up/down</a:t>
            </a:r>
            <a:endParaRPr sz="2400">
              <a:latin typeface="Arial"/>
              <a:cs typeface="Arial"/>
            </a:endParaRPr>
          </a:p>
        </p:txBody>
      </p:sp>
      <p:grpSp>
        <p:nvGrpSpPr>
          <p:cNvPr id="4" name="object 4"/>
          <p:cNvGrpSpPr/>
          <p:nvPr/>
        </p:nvGrpSpPr>
        <p:grpSpPr>
          <a:xfrm>
            <a:off x="457200" y="2414777"/>
            <a:ext cx="9144000" cy="4110354"/>
            <a:chOff x="457200" y="2414777"/>
            <a:chExt cx="9144000" cy="4110354"/>
          </a:xfrm>
        </p:grpSpPr>
        <p:sp>
          <p:nvSpPr>
            <p:cNvPr id="5" name="object 5"/>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1904238" y="2800349"/>
              <a:ext cx="6246876" cy="3724656"/>
            </a:xfrm>
            <a:prstGeom prst="rect">
              <a:avLst/>
            </a:prstGeom>
          </p:spPr>
        </p:pic>
      </p:grpSp>
      <p:sp>
        <p:nvSpPr>
          <p:cNvPr id="7" name="object 7"/>
          <p:cNvSpPr txBox="1"/>
          <p:nvPr/>
        </p:nvSpPr>
        <p:spPr>
          <a:xfrm>
            <a:off x="3558794" y="6532880"/>
            <a:ext cx="2972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State machine for </a:t>
            </a:r>
            <a:r>
              <a:rPr sz="1800" spc="-5" dirty="0">
                <a:latin typeface="Arial"/>
                <a:cs typeface="Arial"/>
              </a:rPr>
              <a:t>link</a:t>
            </a:r>
            <a:r>
              <a:rPr sz="1800" spc="-110" dirty="0">
                <a:latin typeface="Arial"/>
                <a:cs typeface="Arial"/>
              </a:rPr>
              <a:t> </a:t>
            </a:r>
            <a:r>
              <a:rPr sz="1800" dirty="0">
                <a:latin typeface="Arial"/>
                <a:cs typeface="Arial"/>
              </a:rPr>
              <a:t>control</a:t>
            </a:r>
            <a:endParaRPr sz="18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6953" y="728726"/>
            <a:ext cx="1903095" cy="574040"/>
          </a:xfrm>
          <a:prstGeom prst="rect">
            <a:avLst/>
          </a:prstGeom>
        </p:spPr>
        <p:txBody>
          <a:bodyPr vert="horz" wrap="square" lIns="0" tIns="12700" rIns="0" bIns="0" rtlCol="0">
            <a:spAutoFit/>
          </a:bodyPr>
          <a:lstStyle/>
          <a:p>
            <a:pPr marL="12700">
              <a:lnSpc>
                <a:spcPct val="100000"/>
              </a:lnSpc>
              <a:spcBef>
                <a:spcPts val="100"/>
              </a:spcBef>
            </a:pPr>
            <a:r>
              <a:rPr spc="-5" dirty="0"/>
              <a:t>ADSL</a:t>
            </a:r>
            <a:r>
              <a:rPr spc="-100" dirty="0"/>
              <a:t> </a:t>
            </a:r>
            <a:r>
              <a:rPr spc="-5"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545070"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Widely used for broadband Internet over local</a:t>
            </a:r>
            <a:r>
              <a:rPr sz="2400" spc="45" dirty="0">
                <a:latin typeface="Arial"/>
                <a:cs typeface="Arial"/>
              </a:rPr>
              <a:t> </a:t>
            </a:r>
            <a:r>
              <a:rPr sz="2400" spc="-5" dirty="0">
                <a:latin typeface="Arial"/>
                <a:cs typeface="Arial"/>
              </a:rPr>
              <a:t>loops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ADSL runs from modem (customer) to DSLAM</a:t>
            </a:r>
            <a:r>
              <a:rPr sz="2400" spc="-20" dirty="0">
                <a:latin typeface="Arial"/>
                <a:cs typeface="Arial"/>
              </a:rPr>
              <a:t> </a:t>
            </a:r>
            <a:r>
              <a:rPr sz="2400" spc="-5" dirty="0">
                <a:latin typeface="Arial"/>
                <a:cs typeface="Arial"/>
              </a:rPr>
              <a:t>(ISP)</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IP packets are sent over PPP and AAL5/ATM</a:t>
            </a:r>
            <a:r>
              <a:rPr sz="2400" spc="-35" dirty="0">
                <a:latin typeface="Arial"/>
                <a:cs typeface="Arial"/>
              </a:rPr>
              <a:t> </a:t>
            </a:r>
            <a:r>
              <a:rPr sz="2400" spc="-5" dirty="0">
                <a:latin typeface="Arial"/>
                <a:cs typeface="Arial"/>
              </a:rPr>
              <a:t>(over)</a:t>
            </a:r>
            <a:endParaRPr sz="2400">
              <a:latin typeface="Arial"/>
              <a:cs typeface="Arial"/>
            </a:endParaRPr>
          </a:p>
        </p:txBody>
      </p:sp>
      <p:pic>
        <p:nvPicPr>
          <p:cNvPr id="5" name="object 5"/>
          <p:cNvPicPr/>
          <p:nvPr/>
        </p:nvPicPr>
        <p:blipFill>
          <a:blip r:embed="rId2" cstate="print"/>
          <a:stretch>
            <a:fillRect/>
          </a:stretch>
        </p:blipFill>
        <p:spPr>
          <a:xfrm>
            <a:off x="943355" y="3638550"/>
            <a:ext cx="8418576" cy="28956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6953" y="728726"/>
            <a:ext cx="1903095" cy="574040"/>
          </a:xfrm>
          <a:prstGeom prst="rect">
            <a:avLst/>
          </a:prstGeom>
        </p:spPr>
        <p:txBody>
          <a:bodyPr vert="horz" wrap="square" lIns="0" tIns="12700" rIns="0" bIns="0" rtlCol="0">
            <a:spAutoFit/>
          </a:bodyPr>
          <a:lstStyle/>
          <a:p>
            <a:pPr marL="12700">
              <a:lnSpc>
                <a:spcPct val="100000"/>
              </a:lnSpc>
              <a:spcBef>
                <a:spcPts val="100"/>
              </a:spcBef>
            </a:pPr>
            <a:r>
              <a:rPr spc="-5" dirty="0"/>
              <a:t>ADSL</a:t>
            </a:r>
            <a:r>
              <a:rPr spc="-100" dirty="0"/>
              <a:t> </a:t>
            </a:r>
            <a:r>
              <a:rPr spc="-5"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240905" cy="215900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PPP data is sent in AAL5 </a:t>
            </a:r>
            <a:r>
              <a:rPr sz="2400" dirty="0">
                <a:latin typeface="Arial"/>
                <a:cs typeface="Arial"/>
              </a:rPr>
              <a:t>frames </a:t>
            </a:r>
            <a:r>
              <a:rPr sz="2400" spc="-5" dirty="0">
                <a:latin typeface="Arial"/>
                <a:cs typeface="Arial"/>
              </a:rPr>
              <a:t>over ATM</a:t>
            </a:r>
            <a:r>
              <a:rPr sz="2400" spc="-20" dirty="0">
                <a:latin typeface="Arial"/>
                <a:cs typeface="Arial"/>
              </a:rPr>
              <a:t> </a:t>
            </a:r>
            <a:r>
              <a:rPr sz="2400" spc="-5" dirty="0">
                <a:latin typeface="Arial"/>
                <a:cs typeface="Arial"/>
              </a:rPr>
              <a:t>cells:</a:t>
            </a:r>
            <a:endParaRPr sz="2400">
              <a:latin typeface="Arial"/>
              <a:cs typeface="Arial"/>
            </a:endParaRPr>
          </a:p>
          <a:p>
            <a:pPr marL="469900" marR="38735" indent="-457200">
              <a:lnSpc>
                <a:spcPct val="100000"/>
              </a:lnSpc>
              <a:spcBef>
                <a:spcPts val="600"/>
              </a:spcBef>
              <a:buClr>
                <a:srgbClr val="0000FF"/>
              </a:buClr>
              <a:buChar char="•"/>
              <a:tabLst>
                <a:tab pos="469265" algn="l"/>
                <a:tab pos="469900" algn="l"/>
              </a:tabLst>
            </a:pPr>
            <a:r>
              <a:rPr sz="2400" spc="-5" dirty="0">
                <a:latin typeface="Arial"/>
                <a:cs typeface="Arial"/>
              </a:rPr>
              <a:t>ATM is </a:t>
            </a:r>
            <a:r>
              <a:rPr sz="2400" dirty="0">
                <a:latin typeface="Arial"/>
                <a:cs typeface="Arial"/>
              </a:rPr>
              <a:t>a </a:t>
            </a:r>
            <a:r>
              <a:rPr sz="2400" spc="-5" dirty="0">
                <a:latin typeface="Arial"/>
                <a:cs typeface="Arial"/>
              </a:rPr>
              <a:t>link layer that uses short, fixed-size cells  (53 bytes); each cell has </a:t>
            </a:r>
            <a:r>
              <a:rPr sz="2400" dirty="0">
                <a:latin typeface="Arial"/>
                <a:cs typeface="Arial"/>
              </a:rPr>
              <a:t>a </a:t>
            </a:r>
            <a:r>
              <a:rPr sz="2400" spc="-5" dirty="0">
                <a:latin typeface="Arial"/>
                <a:cs typeface="Arial"/>
              </a:rPr>
              <a:t>virtual circuit</a:t>
            </a:r>
            <a:r>
              <a:rPr sz="2400" spc="15" dirty="0">
                <a:latin typeface="Arial"/>
                <a:cs typeface="Arial"/>
              </a:rPr>
              <a:t> </a:t>
            </a:r>
            <a:r>
              <a:rPr sz="2400" spc="-5" dirty="0">
                <a:latin typeface="Arial"/>
                <a:cs typeface="Arial"/>
              </a:rPr>
              <a:t>identifier</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AAL5 is </a:t>
            </a:r>
            <a:r>
              <a:rPr sz="2400" dirty="0">
                <a:latin typeface="Arial"/>
                <a:cs typeface="Arial"/>
              </a:rPr>
              <a:t>a </a:t>
            </a:r>
            <a:r>
              <a:rPr sz="2400" spc="-5" dirty="0">
                <a:latin typeface="Arial"/>
                <a:cs typeface="Arial"/>
              </a:rPr>
              <a:t>format to send packets over ATM</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PPP frame is converted to </a:t>
            </a:r>
            <a:r>
              <a:rPr sz="2400" dirty="0">
                <a:latin typeface="Arial"/>
                <a:cs typeface="Arial"/>
              </a:rPr>
              <a:t>a </a:t>
            </a:r>
            <a:r>
              <a:rPr sz="2400" spc="-5" dirty="0">
                <a:latin typeface="Arial"/>
                <a:cs typeface="Arial"/>
              </a:rPr>
              <a:t>AAL5 frame</a:t>
            </a:r>
            <a:r>
              <a:rPr sz="2400" spc="-35" dirty="0">
                <a:latin typeface="Arial"/>
                <a:cs typeface="Arial"/>
              </a:rPr>
              <a:t> </a:t>
            </a:r>
            <a:r>
              <a:rPr sz="2400" spc="-5" dirty="0">
                <a:latin typeface="Arial"/>
                <a:cs typeface="Arial"/>
              </a:rPr>
              <a:t>(PPPoA)</a:t>
            </a:r>
            <a:endParaRPr sz="2400">
              <a:latin typeface="Arial"/>
              <a:cs typeface="Arial"/>
            </a:endParaRPr>
          </a:p>
        </p:txBody>
      </p:sp>
      <p:grpSp>
        <p:nvGrpSpPr>
          <p:cNvPr id="5" name="object 5"/>
          <p:cNvGrpSpPr/>
          <p:nvPr/>
        </p:nvGrpSpPr>
        <p:grpSpPr>
          <a:xfrm>
            <a:off x="698754" y="4373879"/>
            <a:ext cx="8662035" cy="1616710"/>
            <a:chOff x="698754" y="4373879"/>
            <a:chExt cx="8662035" cy="1616710"/>
          </a:xfrm>
        </p:grpSpPr>
        <p:pic>
          <p:nvPicPr>
            <p:cNvPr id="6" name="object 6"/>
            <p:cNvPicPr/>
            <p:nvPr/>
          </p:nvPicPr>
          <p:blipFill>
            <a:blip r:embed="rId2" cstate="print"/>
            <a:stretch>
              <a:fillRect/>
            </a:stretch>
          </p:blipFill>
          <p:spPr>
            <a:xfrm>
              <a:off x="698754" y="4373879"/>
              <a:ext cx="8661654" cy="1607820"/>
            </a:xfrm>
            <a:prstGeom prst="rect">
              <a:avLst/>
            </a:prstGeom>
          </p:spPr>
        </p:pic>
        <p:sp>
          <p:nvSpPr>
            <p:cNvPr id="7" name="object 7"/>
            <p:cNvSpPr/>
            <p:nvPr/>
          </p:nvSpPr>
          <p:spPr>
            <a:xfrm>
              <a:off x="4514850" y="5581649"/>
              <a:ext cx="1038225" cy="408940"/>
            </a:xfrm>
            <a:custGeom>
              <a:avLst/>
              <a:gdLst/>
              <a:ahLst/>
              <a:cxnLst/>
              <a:rect l="l" t="t" r="r" b="b"/>
              <a:pathLst>
                <a:path w="1038225" h="408939">
                  <a:moveTo>
                    <a:pt x="444246" y="393966"/>
                  </a:moveTo>
                  <a:lnTo>
                    <a:pt x="46291" y="29654"/>
                  </a:lnTo>
                  <a:lnTo>
                    <a:pt x="98298" y="41160"/>
                  </a:lnTo>
                  <a:lnTo>
                    <a:pt x="103632" y="41922"/>
                  </a:lnTo>
                  <a:lnTo>
                    <a:pt x="108966" y="38874"/>
                  </a:lnTo>
                  <a:lnTo>
                    <a:pt x="109728" y="33540"/>
                  </a:lnTo>
                  <a:lnTo>
                    <a:pt x="111252" y="28968"/>
                  </a:lnTo>
                  <a:lnTo>
                    <a:pt x="107442" y="23634"/>
                  </a:lnTo>
                  <a:lnTo>
                    <a:pt x="102870" y="22872"/>
                  </a:lnTo>
                  <a:lnTo>
                    <a:pt x="0" y="12"/>
                  </a:lnTo>
                  <a:lnTo>
                    <a:pt x="7620" y="24358"/>
                  </a:lnTo>
                  <a:lnTo>
                    <a:pt x="31242" y="99834"/>
                  </a:lnTo>
                  <a:lnTo>
                    <a:pt x="32766" y="105168"/>
                  </a:lnTo>
                  <a:lnTo>
                    <a:pt x="38100" y="108216"/>
                  </a:lnTo>
                  <a:lnTo>
                    <a:pt x="43434" y="106692"/>
                  </a:lnTo>
                  <a:lnTo>
                    <a:pt x="48006" y="105168"/>
                  </a:lnTo>
                  <a:lnTo>
                    <a:pt x="51054" y="99834"/>
                  </a:lnTo>
                  <a:lnTo>
                    <a:pt x="49530" y="94500"/>
                  </a:lnTo>
                  <a:lnTo>
                    <a:pt x="34086" y="44107"/>
                  </a:lnTo>
                  <a:lnTo>
                    <a:pt x="7620" y="19824"/>
                  </a:lnTo>
                  <a:lnTo>
                    <a:pt x="12192" y="24015"/>
                  </a:lnTo>
                  <a:lnTo>
                    <a:pt x="34086" y="44107"/>
                  </a:lnTo>
                  <a:lnTo>
                    <a:pt x="431292" y="408444"/>
                  </a:lnTo>
                  <a:lnTo>
                    <a:pt x="444246" y="393966"/>
                  </a:lnTo>
                  <a:close/>
                </a:path>
                <a:path w="1038225" h="408939">
                  <a:moveTo>
                    <a:pt x="1037844" y="0"/>
                  </a:moveTo>
                  <a:lnTo>
                    <a:pt x="935736" y="22860"/>
                  </a:lnTo>
                  <a:lnTo>
                    <a:pt x="930402" y="23622"/>
                  </a:lnTo>
                  <a:lnTo>
                    <a:pt x="927354" y="28956"/>
                  </a:lnTo>
                  <a:lnTo>
                    <a:pt x="928116" y="33528"/>
                  </a:lnTo>
                  <a:lnTo>
                    <a:pt x="929640" y="38862"/>
                  </a:lnTo>
                  <a:lnTo>
                    <a:pt x="934212" y="41910"/>
                  </a:lnTo>
                  <a:lnTo>
                    <a:pt x="939546" y="41148"/>
                  </a:lnTo>
                  <a:lnTo>
                    <a:pt x="991603" y="29641"/>
                  </a:lnTo>
                  <a:lnTo>
                    <a:pt x="594360" y="393954"/>
                  </a:lnTo>
                  <a:lnTo>
                    <a:pt x="606552" y="408432"/>
                  </a:lnTo>
                  <a:lnTo>
                    <a:pt x="1004379" y="43522"/>
                  </a:lnTo>
                  <a:lnTo>
                    <a:pt x="988314" y="94488"/>
                  </a:lnTo>
                  <a:lnTo>
                    <a:pt x="986790" y="99822"/>
                  </a:lnTo>
                  <a:lnTo>
                    <a:pt x="989838" y="105156"/>
                  </a:lnTo>
                  <a:lnTo>
                    <a:pt x="995172" y="106680"/>
                  </a:lnTo>
                  <a:lnTo>
                    <a:pt x="999744" y="108204"/>
                  </a:lnTo>
                  <a:lnTo>
                    <a:pt x="1005078" y="105156"/>
                  </a:lnTo>
                  <a:lnTo>
                    <a:pt x="1006602" y="99822"/>
                  </a:lnTo>
                  <a:lnTo>
                    <a:pt x="1030224" y="24358"/>
                  </a:lnTo>
                  <a:lnTo>
                    <a:pt x="1037844" y="0"/>
                  </a:lnTo>
                  <a:close/>
                </a:path>
              </a:pathLst>
            </a:custGeom>
            <a:solidFill>
              <a:srgbClr val="FF2BD8"/>
            </a:solidFill>
          </p:spPr>
          <p:txBody>
            <a:bodyPr wrap="square" lIns="0" tIns="0" rIns="0" bIns="0" rtlCol="0"/>
            <a:lstStyle/>
            <a:p>
              <a:endParaRPr/>
            </a:p>
          </p:txBody>
        </p:sp>
      </p:grpSp>
      <p:sp>
        <p:nvSpPr>
          <p:cNvPr id="8" name="object 8"/>
          <p:cNvSpPr txBox="1"/>
          <p:nvPr/>
        </p:nvSpPr>
        <p:spPr>
          <a:xfrm>
            <a:off x="2527045" y="5961379"/>
            <a:ext cx="5090160" cy="574040"/>
          </a:xfrm>
          <a:prstGeom prst="rect">
            <a:avLst/>
          </a:prstGeom>
        </p:spPr>
        <p:txBody>
          <a:bodyPr vert="horz" wrap="square" lIns="0" tIns="12700" rIns="0" bIns="0" rtlCol="0">
            <a:spAutoFit/>
          </a:bodyPr>
          <a:lstStyle/>
          <a:p>
            <a:pPr marL="52069" marR="5080" indent="-40005">
              <a:lnSpc>
                <a:spcPct val="100000"/>
              </a:lnSpc>
              <a:spcBef>
                <a:spcPts val="100"/>
              </a:spcBef>
            </a:pPr>
            <a:r>
              <a:rPr sz="1800" dirty="0">
                <a:latin typeface="Arial"/>
                <a:cs typeface="Arial"/>
              </a:rPr>
              <a:t>AAL5 frame </a:t>
            </a:r>
            <a:r>
              <a:rPr sz="1800" spc="-5" dirty="0">
                <a:latin typeface="Arial"/>
                <a:cs typeface="Arial"/>
              </a:rPr>
              <a:t>is divided into 48 byte pieces, each of  </a:t>
            </a:r>
            <a:r>
              <a:rPr sz="1800" dirty="0">
                <a:latin typeface="Arial"/>
                <a:cs typeface="Arial"/>
              </a:rPr>
              <a:t>which goes </a:t>
            </a:r>
            <a:r>
              <a:rPr sz="1800" spc="-5" dirty="0">
                <a:latin typeface="Arial"/>
                <a:cs typeface="Arial"/>
              </a:rPr>
              <a:t>into </a:t>
            </a:r>
            <a:r>
              <a:rPr sz="1800" dirty="0">
                <a:latin typeface="Arial"/>
                <a:cs typeface="Arial"/>
              </a:rPr>
              <a:t>one </a:t>
            </a:r>
            <a:r>
              <a:rPr sz="1800" spc="-50" dirty="0">
                <a:latin typeface="Arial"/>
                <a:cs typeface="Arial"/>
              </a:rPr>
              <a:t>ATM </a:t>
            </a:r>
            <a:r>
              <a:rPr sz="1800" spc="-5" dirty="0">
                <a:latin typeface="Arial"/>
                <a:cs typeface="Arial"/>
              </a:rPr>
              <a:t>cell with </a:t>
            </a:r>
            <a:r>
              <a:rPr sz="1800" dirty="0">
                <a:latin typeface="Arial"/>
                <a:cs typeface="Arial"/>
              </a:rPr>
              <a:t>5 header</a:t>
            </a:r>
            <a:r>
              <a:rPr sz="1800" spc="-130" dirty="0">
                <a:latin typeface="Arial"/>
                <a:cs typeface="Arial"/>
              </a:rPr>
              <a:t> </a:t>
            </a:r>
            <a:r>
              <a:rPr sz="1800" spc="-5" dirty="0">
                <a:latin typeface="Arial"/>
                <a:cs typeface="Arial"/>
              </a:rPr>
              <a:t>bytes</a:t>
            </a:r>
            <a:endParaRPr sz="180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9401" y="2722116"/>
            <a:ext cx="83946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End</a:t>
            </a:r>
            <a:endParaRPr sz="3600" dirty="0">
              <a:latin typeface="Arial"/>
              <a:cs typeface="Arial"/>
            </a:endParaRPr>
          </a:p>
        </p:txBody>
      </p:sp>
      <p:sp>
        <p:nvSpPr>
          <p:cNvPr id="4" name="object 4"/>
          <p:cNvSpPr txBox="1">
            <a:spLocks noGrp="1"/>
          </p:cNvSpPr>
          <p:nvPr>
            <p:ph type="title"/>
          </p:nvPr>
        </p:nvSpPr>
        <p:spPr>
          <a:xfrm>
            <a:off x="4347464" y="4368038"/>
            <a:ext cx="13633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7E7E7E"/>
                </a:solidFill>
              </a:rPr>
              <a:t>Chapter</a:t>
            </a:r>
            <a:r>
              <a:rPr sz="2400" spc="-80" dirty="0">
                <a:solidFill>
                  <a:srgbClr val="7E7E7E"/>
                </a:solidFill>
              </a:rPr>
              <a:t> </a:t>
            </a:r>
            <a:r>
              <a:rPr sz="2400" dirty="0">
                <a:solidFill>
                  <a:srgbClr val="7E7E7E"/>
                </a:solidFill>
              </a:rPr>
              <a:t>3</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0784" y="728726"/>
            <a:ext cx="1577340" cy="574040"/>
          </a:xfrm>
          <a:prstGeom prst="rect">
            <a:avLst/>
          </a:prstGeom>
        </p:spPr>
        <p:txBody>
          <a:bodyPr vert="horz" wrap="square" lIns="0" tIns="12700" rIns="0" bIns="0" rtlCol="0">
            <a:spAutoFit/>
          </a:bodyPr>
          <a:lstStyle/>
          <a:p>
            <a:pPr marL="12700">
              <a:lnSpc>
                <a:spcPct val="100000"/>
              </a:lnSpc>
              <a:spcBef>
                <a:spcPts val="100"/>
              </a:spcBef>
            </a:pPr>
            <a:r>
              <a:rPr dirty="0"/>
              <a:t>Frames</a:t>
            </a:r>
          </a:p>
        </p:txBody>
      </p:sp>
      <p:sp>
        <p:nvSpPr>
          <p:cNvPr id="3" name="object 3"/>
          <p:cNvSpPr txBox="1"/>
          <p:nvPr/>
        </p:nvSpPr>
        <p:spPr>
          <a:xfrm>
            <a:off x="1265622" y="1655057"/>
            <a:ext cx="8335578" cy="112082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Link layer accepts </a:t>
            </a:r>
            <a:r>
              <a:rPr sz="2400" u="heavy" spc="-5" dirty="0">
                <a:uFill>
                  <a:solidFill>
                    <a:srgbClr val="000000"/>
                  </a:solidFill>
                </a:uFill>
                <a:latin typeface="Arial"/>
                <a:cs typeface="Arial"/>
              </a:rPr>
              <a:t>packets</a:t>
            </a:r>
            <a:r>
              <a:rPr sz="2400" spc="-5" dirty="0">
                <a:latin typeface="Arial"/>
                <a:cs typeface="Arial"/>
              </a:rPr>
              <a:t> from the network layer, and  encapsulates them into </a:t>
            </a:r>
            <a:r>
              <a:rPr sz="2400" u="heavy" spc="-5" dirty="0">
                <a:uFill>
                  <a:solidFill>
                    <a:srgbClr val="000000"/>
                  </a:solidFill>
                </a:uFill>
                <a:latin typeface="Arial"/>
                <a:cs typeface="Arial"/>
              </a:rPr>
              <a:t>frames</a:t>
            </a:r>
            <a:r>
              <a:rPr sz="2400" spc="-5" dirty="0">
                <a:latin typeface="Arial"/>
                <a:cs typeface="Arial"/>
              </a:rPr>
              <a:t> that </a:t>
            </a:r>
            <a:r>
              <a:rPr sz="2400" dirty="0">
                <a:latin typeface="Arial"/>
                <a:cs typeface="Arial"/>
              </a:rPr>
              <a:t>it </a:t>
            </a:r>
            <a:r>
              <a:rPr sz="2400" spc="-5" dirty="0">
                <a:latin typeface="Arial"/>
                <a:cs typeface="Arial"/>
              </a:rPr>
              <a:t>sends using the  physical layer; reception is the opposite</a:t>
            </a:r>
            <a:r>
              <a:rPr sz="2400" spc="30" dirty="0">
                <a:latin typeface="Arial"/>
                <a:cs typeface="Arial"/>
              </a:rPr>
              <a:t> </a:t>
            </a:r>
            <a:r>
              <a:rPr sz="2400" spc="-5" dirty="0">
                <a:latin typeface="Arial"/>
                <a:cs typeface="Arial"/>
              </a:rPr>
              <a:t>process</a:t>
            </a:r>
            <a:endParaRPr sz="2400" dirty="0">
              <a:latin typeface="Arial"/>
              <a:cs typeface="Arial"/>
            </a:endParaRPr>
          </a:p>
        </p:txBody>
      </p:sp>
      <p:grpSp>
        <p:nvGrpSpPr>
          <p:cNvPr id="4" name="object 4"/>
          <p:cNvGrpSpPr/>
          <p:nvPr/>
        </p:nvGrpSpPr>
        <p:grpSpPr>
          <a:xfrm>
            <a:off x="1343405" y="3547971"/>
            <a:ext cx="7353300" cy="1805305"/>
            <a:chOff x="1343405" y="3547971"/>
            <a:chExt cx="7353300" cy="1805305"/>
          </a:xfrm>
        </p:grpSpPr>
        <p:pic>
          <p:nvPicPr>
            <p:cNvPr id="5" name="object 5"/>
            <p:cNvPicPr/>
            <p:nvPr/>
          </p:nvPicPr>
          <p:blipFill>
            <a:blip r:embed="rId2" cstate="print"/>
            <a:stretch>
              <a:fillRect/>
            </a:stretch>
          </p:blipFill>
          <p:spPr>
            <a:xfrm>
              <a:off x="3399635" y="3547971"/>
              <a:ext cx="4541266" cy="825908"/>
            </a:xfrm>
            <a:prstGeom prst="rect">
              <a:avLst/>
            </a:prstGeom>
          </p:spPr>
        </p:pic>
        <p:sp>
          <p:nvSpPr>
            <p:cNvPr id="6" name="object 6"/>
            <p:cNvSpPr/>
            <p:nvPr/>
          </p:nvSpPr>
          <p:spPr>
            <a:xfrm>
              <a:off x="1343406" y="4262627"/>
              <a:ext cx="7353300" cy="1090930"/>
            </a:xfrm>
            <a:custGeom>
              <a:avLst/>
              <a:gdLst/>
              <a:ahLst/>
              <a:cxnLst/>
              <a:rect l="l" t="t" r="r" b="b"/>
              <a:pathLst>
                <a:path w="7353300" h="1090929">
                  <a:moveTo>
                    <a:pt x="5978652" y="1000506"/>
                  </a:moveTo>
                  <a:lnTo>
                    <a:pt x="5977890" y="990600"/>
                  </a:lnTo>
                  <a:lnTo>
                    <a:pt x="5977890" y="981456"/>
                  </a:lnTo>
                  <a:lnTo>
                    <a:pt x="5967819" y="938428"/>
                  </a:lnTo>
                  <a:lnTo>
                    <a:pt x="5948578" y="900226"/>
                  </a:lnTo>
                  <a:lnTo>
                    <a:pt x="5921426" y="867943"/>
                  </a:lnTo>
                  <a:lnTo>
                    <a:pt x="5887593" y="842683"/>
                  </a:lnTo>
                  <a:lnTo>
                    <a:pt x="5848337" y="825538"/>
                  </a:lnTo>
                  <a:lnTo>
                    <a:pt x="5804916" y="817626"/>
                  </a:lnTo>
                  <a:lnTo>
                    <a:pt x="2776728" y="817638"/>
                  </a:lnTo>
                  <a:lnTo>
                    <a:pt x="2732773" y="823010"/>
                  </a:lnTo>
                  <a:lnTo>
                    <a:pt x="2692755" y="838009"/>
                  </a:lnTo>
                  <a:lnTo>
                    <a:pt x="2657894" y="861529"/>
                  </a:lnTo>
                  <a:lnTo>
                    <a:pt x="2629357" y="892479"/>
                  </a:lnTo>
                  <a:lnTo>
                    <a:pt x="2608364" y="929779"/>
                  </a:lnTo>
                  <a:lnTo>
                    <a:pt x="2596134" y="972324"/>
                  </a:lnTo>
                  <a:lnTo>
                    <a:pt x="2593848" y="991374"/>
                  </a:lnTo>
                  <a:lnTo>
                    <a:pt x="2593848" y="1090434"/>
                  </a:lnTo>
                  <a:lnTo>
                    <a:pt x="2606802" y="1090434"/>
                  </a:lnTo>
                  <a:lnTo>
                    <a:pt x="2606802" y="991374"/>
                  </a:lnTo>
                  <a:lnTo>
                    <a:pt x="2608326" y="974610"/>
                  </a:lnTo>
                  <a:lnTo>
                    <a:pt x="2628823" y="916254"/>
                  </a:lnTo>
                  <a:lnTo>
                    <a:pt x="2662428" y="874788"/>
                  </a:lnTo>
                  <a:lnTo>
                    <a:pt x="2698267" y="849566"/>
                  </a:lnTo>
                  <a:lnTo>
                    <a:pt x="2749651" y="832459"/>
                  </a:lnTo>
                  <a:lnTo>
                    <a:pt x="5804916" y="830580"/>
                  </a:lnTo>
                  <a:lnTo>
                    <a:pt x="5813298" y="831342"/>
                  </a:lnTo>
                  <a:lnTo>
                    <a:pt x="5860516" y="843013"/>
                  </a:lnTo>
                  <a:lnTo>
                    <a:pt x="5901626" y="867384"/>
                  </a:lnTo>
                  <a:lnTo>
                    <a:pt x="5934341" y="901992"/>
                  </a:lnTo>
                  <a:lnTo>
                    <a:pt x="5956452" y="944397"/>
                  </a:lnTo>
                  <a:lnTo>
                    <a:pt x="5965698" y="992124"/>
                  </a:lnTo>
                  <a:lnTo>
                    <a:pt x="5965698" y="1090434"/>
                  </a:lnTo>
                  <a:lnTo>
                    <a:pt x="5978652" y="1090434"/>
                  </a:lnTo>
                  <a:lnTo>
                    <a:pt x="5978652" y="1000506"/>
                  </a:lnTo>
                  <a:close/>
                </a:path>
                <a:path w="7353300" h="1090929">
                  <a:moveTo>
                    <a:pt x="7353300" y="0"/>
                  </a:moveTo>
                  <a:lnTo>
                    <a:pt x="0" y="0"/>
                  </a:lnTo>
                  <a:lnTo>
                    <a:pt x="0" y="9906"/>
                  </a:lnTo>
                  <a:lnTo>
                    <a:pt x="7353300" y="9906"/>
                  </a:lnTo>
                  <a:lnTo>
                    <a:pt x="7353300" y="0"/>
                  </a:lnTo>
                  <a:close/>
                </a:path>
              </a:pathLst>
            </a:custGeom>
            <a:solidFill>
              <a:srgbClr val="000000"/>
            </a:solidFill>
          </p:spPr>
          <p:txBody>
            <a:bodyPr wrap="square" lIns="0" tIns="0" rIns="0" bIns="0" rtlCol="0"/>
            <a:lstStyle/>
            <a:p>
              <a:endParaRPr/>
            </a:p>
          </p:txBody>
        </p:sp>
        <p:sp>
          <p:nvSpPr>
            <p:cNvPr id="7" name="object 7"/>
            <p:cNvSpPr/>
            <p:nvPr/>
          </p:nvSpPr>
          <p:spPr>
            <a:xfrm>
              <a:off x="3848100" y="5020055"/>
              <a:ext cx="3695700" cy="257175"/>
            </a:xfrm>
            <a:custGeom>
              <a:avLst/>
              <a:gdLst/>
              <a:ahLst/>
              <a:cxnLst/>
              <a:rect l="l" t="t" r="r" b="b"/>
              <a:pathLst>
                <a:path w="3695700" h="257175">
                  <a:moveTo>
                    <a:pt x="3695700" y="256794"/>
                  </a:moveTo>
                  <a:lnTo>
                    <a:pt x="3695700" y="0"/>
                  </a:lnTo>
                  <a:lnTo>
                    <a:pt x="0" y="0"/>
                  </a:lnTo>
                  <a:lnTo>
                    <a:pt x="0" y="256794"/>
                  </a:lnTo>
                  <a:lnTo>
                    <a:pt x="3695700" y="256794"/>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2609850" y="4373880"/>
              <a:ext cx="6069329" cy="979170"/>
            </a:xfrm>
            <a:prstGeom prst="rect">
              <a:avLst/>
            </a:prstGeom>
          </p:spPr>
        </p:pic>
        <p:pic>
          <p:nvPicPr>
            <p:cNvPr id="9" name="object 9"/>
            <p:cNvPicPr/>
            <p:nvPr/>
          </p:nvPicPr>
          <p:blipFill>
            <a:blip r:embed="rId4" cstate="print"/>
            <a:stretch>
              <a:fillRect/>
            </a:stretch>
          </p:blipFill>
          <p:spPr>
            <a:xfrm>
              <a:off x="2753867" y="4634484"/>
              <a:ext cx="2423922" cy="435863"/>
            </a:xfrm>
            <a:prstGeom prst="rect">
              <a:avLst/>
            </a:prstGeom>
          </p:spPr>
        </p:pic>
        <p:sp>
          <p:nvSpPr>
            <p:cNvPr id="10" name="object 10"/>
            <p:cNvSpPr/>
            <p:nvPr/>
          </p:nvSpPr>
          <p:spPr>
            <a:xfrm>
              <a:off x="2749295" y="4629912"/>
              <a:ext cx="2433320" cy="445134"/>
            </a:xfrm>
            <a:custGeom>
              <a:avLst/>
              <a:gdLst/>
              <a:ahLst/>
              <a:cxnLst/>
              <a:rect l="l" t="t" r="r" b="b"/>
              <a:pathLst>
                <a:path w="2433320" h="445135">
                  <a:moveTo>
                    <a:pt x="2433066" y="440436"/>
                  </a:moveTo>
                  <a:lnTo>
                    <a:pt x="2433066" y="4572"/>
                  </a:lnTo>
                  <a:lnTo>
                    <a:pt x="2431542" y="1524"/>
                  </a:lnTo>
                  <a:lnTo>
                    <a:pt x="2428494" y="0"/>
                  </a:lnTo>
                  <a:lnTo>
                    <a:pt x="4572" y="0"/>
                  </a:lnTo>
                  <a:lnTo>
                    <a:pt x="1523" y="1524"/>
                  </a:lnTo>
                  <a:lnTo>
                    <a:pt x="0" y="4572"/>
                  </a:lnTo>
                  <a:lnTo>
                    <a:pt x="0" y="440436"/>
                  </a:lnTo>
                  <a:lnTo>
                    <a:pt x="1524" y="443484"/>
                  </a:lnTo>
                  <a:lnTo>
                    <a:pt x="4572" y="445008"/>
                  </a:lnTo>
                  <a:lnTo>
                    <a:pt x="4572" y="9144"/>
                  </a:lnTo>
                  <a:lnTo>
                    <a:pt x="9905" y="4572"/>
                  </a:lnTo>
                  <a:lnTo>
                    <a:pt x="9905" y="9144"/>
                  </a:lnTo>
                  <a:lnTo>
                    <a:pt x="2423160" y="9144"/>
                  </a:lnTo>
                  <a:lnTo>
                    <a:pt x="2423160" y="4572"/>
                  </a:lnTo>
                  <a:lnTo>
                    <a:pt x="2428494" y="9144"/>
                  </a:lnTo>
                  <a:lnTo>
                    <a:pt x="2428494" y="445008"/>
                  </a:lnTo>
                  <a:lnTo>
                    <a:pt x="2431542" y="443484"/>
                  </a:lnTo>
                  <a:lnTo>
                    <a:pt x="2433066" y="440436"/>
                  </a:lnTo>
                  <a:close/>
                </a:path>
                <a:path w="2433320" h="445135">
                  <a:moveTo>
                    <a:pt x="9905" y="9144"/>
                  </a:moveTo>
                  <a:lnTo>
                    <a:pt x="9905" y="4572"/>
                  </a:lnTo>
                  <a:lnTo>
                    <a:pt x="4572" y="9144"/>
                  </a:lnTo>
                  <a:lnTo>
                    <a:pt x="9905" y="9144"/>
                  </a:lnTo>
                  <a:close/>
                </a:path>
                <a:path w="2433320" h="445135">
                  <a:moveTo>
                    <a:pt x="9905" y="435864"/>
                  </a:moveTo>
                  <a:lnTo>
                    <a:pt x="9905" y="9144"/>
                  </a:lnTo>
                  <a:lnTo>
                    <a:pt x="4572" y="9144"/>
                  </a:lnTo>
                  <a:lnTo>
                    <a:pt x="4572" y="435864"/>
                  </a:lnTo>
                  <a:lnTo>
                    <a:pt x="9905" y="435864"/>
                  </a:lnTo>
                  <a:close/>
                </a:path>
                <a:path w="2433320" h="445135">
                  <a:moveTo>
                    <a:pt x="2428494" y="435864"/>
                  </a:moveTo>
                  <a:lnTo>
                    <a:pt x="4572" y="435864"/>
                  </a:lnTo>
                  <a:lnTo>
                    <a:pt x="9905" y="440435"/>
                  </a:lnTo>
                  <a:lnTo>
                    <a:pt x="9905" y="445008"/>
                  </a:lnTo>
                  <a:lnTo>
                    <a:pt x="2423160" y="445008"/>
                  </a:lnTo>
                  <a:lnTo>
                    <a:pt x="2423160" y="440436"/>
                  </a:lnTo>
                  <a:lnTo>
                    <a:pt x="2428494" y="435864"/>
                  </a:lnTo>
                  <a:close/>
                </a:path>
                <a:path w="2433320" h="445135">
                  <a:moveTo>
                    <a:pt x="9905" y="445008"/>
                  </a:moveTo>
                  <a:lnTo>
                    <a:pt x="9905" y="440435"/>
                  </a:lnTo>
                  <a:lnTo>
                    <a:pt x="4572" y="435864"/>
                  </a:lnTo>
                  <a:lnTo>
                    <a:pt x="4572" y="445008"/>
                  </a:lnTo>
                  <a:lnTo>
                    <a:pt x="9905" y="445008"/>
                  </a:lnTo>
                  <a:close/>
                </a:path>
                <a:path w="2433320" h="445135">
                  <a:moveTo>
                    <a:pt x="2428494" y="9144"/>
                  </a:moveTo>
                  <a:lnTo>
                    <a:pt x="2423160" y="4572"/>
                  </a:lnTo>
                  <a:lnTo>
                    <a:pt x="2423160" y="9144"/>
                  </a:lnTo>
                  <a:lnTo>
                    <a:pt x="2428494" y="9144"/>
                  </a:lnTo>
                  <a:close/>
                </a:path>
                <a:path w="2433320" h="445135">
                  <a:moveTo>
                    <a:pt x="2428494" y="435864"/>
                  </a:moveTo>
                  <a:lnTo>
                    <a:pt x="2428494" y="9144"/>
                  </a:lnTo>
                  <a:lnTo>
                    <a:pt x="2423160" y="9144"/>
                  </a:lnTo>
                  <a:lnTo>
                    <a:pt x="2423160" y="435864"/>
                  </a:lnTo>
                  <a:lnTo>
                    <a:pt x="2428494" y="435864"/>
                  </a:lnTo>
                  <a:close/>
                </a:path>
                <a:path w="2433320" h="445135">
                  <a:moveTo>
                    <a:pt x="2428494" y="445008"/>
                  </a:moveTo>
                  <a:lnTo>
                    <a:pt x="2428494" y="435864"/>
                  </a:lnTo>
                  <a:lnTo>
                    <a:pt x="2423160" y="440436"/>
                  </a:lnTo>
                  <a:lnTo>
                    <a:pt x="2423160" y="445008"/>
                  </a:lnTo>
                  <a:lnTo>
                    <a:pt x="2428494" y="445008"/>
                  </a:lnTo>
                  <a:close/>
                </a:path>
              </a:pathLst>
            </a:custGeom>
            <a:solidFill>
              <a:srgbClr val="000000"/>
            </a:solidFill>
          </p:spPr>
          <p:txBody>
            <a:bodyPr wrap="square" lIns="0" tIns="0" rIns="0" bIns="0" rtlCol="0"/>
            <a:lstStyle/>
            <a:p>
              <a:endParaRPr/>
            </a:p>
          </p:txBody>
        </p:sp>
      </p:grpSp>
      <p:sp>
        <p:nvSpPr>
          <p:cNvPr id="11" name="object 11"/>
          <p:cNvSpPr txBox="1"/>
          <p:nvPr/>
        </p:nvSpPr>
        <p:spPr>
          <a:xfrm>
            <a:off x="1425194" y="3661664"/>
            <a:ext cx="8642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Network</a:t>
            </a:r>
            <a:endParaRPr sz="1800">
              <a:latin typeface="Arial"/>
              <a:cs typeface="Arial"/>
            </a:endParaRPr>
          </a:p>
        </p:txBody>
      </p:sp>
      <p:sp>
        <p:nvSpPr>
          <p:cNvPr id="12" name="object 12"/>
          <p:cNvSpPr txBox="1"/>
          <p:nvPr/>
        </p:nvSpPr>
        <p:spPr>
          <a:xfrm>
            <a:off x="1577594" y="4700277"/>
            <a:ext cx="4457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Link</a:t>
            </a:r>
            <a:endParaRPr sz="1800">
              <a:latin typeface="Arial"/>
              <a:cs typeface="Arial"/>
            </a:endParaRPr>
          </a:p>
        </p:txBody>
      </p:sp>
      <p:sp>
        <p:nvSpPr>
          <p:cNvPr id="13" name="object 13"/>
          <p:cNvSpPr txBox="1"/>
          <p:nvPr/>
        </p:nvSpPr>
        <p:spPr>
          <a:xfrm>
            <a:off x="4692650" y="5085079"/>
            <a:ext cx="1873250" cy="299720"/>
          </a:xfrm>
          <a:prstGeom prst="rect">
            <a:avLst/>
          </a:prstGeom>
        </p:spPr>
        <p:txBody>
          <a:bodyPr vert="horz" wrap="square" lIns="0" tIns="12700" rIns="0" bIns="0" rtlCol="0">
            <a:spAutoFit/>
          </a:bodyPr>
          <a:lstStyle/>
          <a:p>
            <a:pPr marL="12700">
              <a:lnSpc>
                <a:spcPct val="100000"/>
              </a:lnSpc>
              <a:spcBef>
                <a:spcPts val="100"/>
              </a:spcBef>
            </a:pPr>
            <a:r>
              <a:rPr sz="1800" u="heavy" dirty="0">
                <a:uFill>
                  <a:solidFill>
                    <a:srgbClr val="FFFFFF"/>
                  </a:solidFill>
                </a:uFill>
                <a:latin typeface="Arial"/>
                <a:cs typeface="Arial"/>
              </a:rPr>
              <a:t> </a:t>
            </a:r>
            <a:r>
              <a:rPr sz="1800" u="heavy" spc="-185" dirty="0">
                <a:uFill>
                  <a:solidFill>
                    <a:srgbClr val="FFFFFF"/>
                  </a:solidFill>
                </a:uFill>
                <a:latin typeface="Arial"/>
                <a:cs typeface="Arial"/>
              </a:rPr>
              <a:t> </a:t>
            </a:r>
            <a:r>
              <a:rPr sz="1800" u="heavy" spc="-5" dirty="0">
                <a:uFill>
                  <a:solidFill>
                    <a:srgbClr val="FFFFFF"/>
                  </a:solidFill>
                </a:uFill>
                <a:latin typeface="Arial"/>
                <a:cs typeface="Arial"/>
              </a:rPr>
              <a:t>Virtual data</a:t>
            </a:r>
            <a:r>
              <a:rPr sz="1800" u="heavy" spc="-65" dirty="0">
                <a:uFill>
                  <a:solidFill>
                    <a:srgbClr val="FFFFFF"/>
                  </a:solidFill>
                </a:uFill>
                <a:latin typeface="Arial"/>
                <a:cs typeface="Arial"/>
              </a:rPr>
              <a:t> </a:t>
            </a:r>
            <a:r>
              <a:rPr sz="1800" u="heavy" spc="-5" dirty="0">
                <a:uFill>
                  <a:solidFill>
                    <a:srgbClr val="FFFFFF"/>
                  </a:solidFill>
                </a:uFill>
                <a:latin typeface="Arial"/>
                <a:cs typeface="Arial"/>
              </a:rPr>
              <a:t>path</a:t>
            </a:r>
            <a:r>
              <a:rPr sz="1800" u="heavy" spc="165" dirty="0">
                <a:uFill>
                  <a:solidFill>
                    <a:srgbClr val="FFFFFF"/>
                  </a:solidFill>
                </a:uFill>
                <a:latin typeface="Arial"/>
                <a:cs typeface="Arial"/>
              </a:rPr>
              <a:t> </a:t>
            </a:r>
            <a:endParaRPr sz="1800">
              <a:latin typeface="Arial"/>
              <a:cs typeface="Arial"/>
            </a:endParaRPr>
          </a:p>
        </p:txBody>
      </p:sp>
      <p:grpSp>
        <p:nvGrpSpPr>
          <p:cNvPr id="14" name="object 14"/>
          <p:cNvGrpSpPr/>
          <p:nvPr/>
        </p:nvGrpSpPr>
        <p:grpSpPr>
          <a:xfrm>
            <a:off x="457200" y="5352288"/>
            <a:ext cx="9144000" cy="980440"/>
            <a:chOff x="457200" y="5352288"/>
            <a:chExt cx="9144000" cy="980440"/>
          </a:xfrm>
        </p:grpSpPr>
        <p:sp>
          <p:nvSpPr>
            <p:cNvPr id="15" name="object 15"/>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6" name="object 16"/>
            <p:cNvSpPr/>
            <p:nvPr/>
          </p:nvSpPr>
          <p:spPr>
            <a:xfrm>
              <a:off x="3937253" y="5353050"/>
              <a:ext cx="3385185" cy="797560"/>
            </a:xfrm>
            <a:custGeom>
              <a:avLst/>
              <a:gdLst/>
              <a:ahLst/>
              <a:cxnLst/>
              <a:rect l="l" t="t" r="r" b="b"/>
              <a:pathLst>
                <a:path w="3385184" h="797560">
                  <a:moveTo>
                    <a:pt x="3384804" y="614933"/>
                  </a:moveTo>
                  <a:lnTo>
                    <a:pt x="3384804" y="0"/>
                  </a:lnTo>
                  <a:lnTo>
                    <a:pt x="3371850" y="0"/>
                  </a:lnTo>
                  <a:lnTo>
                    <a:pt x="3371850" y="623315"/>
                  </a:lnTo>
                  <a:lnTo>
                    <a:pt x="3371088" y="632459"/>
                  </a:lnTo>
                  <a:lnTo>
                    <a:pt x="3359592" y="679206"/>
                  </a:lnTo>
                  <a:lnTo>
                    <a:pt x="3335024" y="720399"/>
                  </a:lnTo>
                  <a:lnTo>
                    <a:pt x="3300126" y="753382"/>
                  </a:lnTo>
                  <a:lnTo>
                    <a:pt x="3257640" y="775500"/>
                  </a:lnTo>
                  <a:lnTo>
                    <a:pt x="3210306" y="784097"/>
                  </a:lnTo>
                  <a:lnTo>
                    <a:pt x="182880" y="784859"/>
                  </a:lnTo>
                  <a:lnTo>
                    <a:pt x="134074" y="777544"/>
                  </a:lnTo>
                  <a:lnTo>
                    <a:pt x="91037" y="757757"/>
                  </a:lnTo>
                  <a:lnTo>
                    <a:pt x="55562" y="727225"/>
                  </a:lnTo>
                  <a:lnTo>
                    <a:pt x="29444" y="687677"/>
                  </a:lnTo>
                  <a:lnTo>
                    <a:pt x="14478" y="640841"/>
                  </a:lnTo>
                  <a:lnTo>
                    <a:pt x="12954" y="0"/>
                  </a:lnTo>
                  <a:lnTo>
                    <a:pt x="0" y="0"/>
                  </a:lnTo>
                  <a:lnTo>
                    <a:pt x="0" y="624077"/>
                  </a:lnTo>
                  <a:lnTo>
                    <a:pt x="11881" y="679049"/>
                  </a:lnTo>
                  <a:lnTo>
                    <a:pt x="40325" y="729169"/>
                  </a:lnTo>
                  <a:lnTo>
                    <a:pt x="73914" y="761237"/>
                  </a:lnTo>
                  <a:lnTo>
                    <a:pt x="125439" y="788265"/>
                  </a:lnTo>
                  <a:lnTo>
                    <a:pt x="182880" y="797051"/>
                  </a:lnTo>
                  <a:lnTo>
                    <a:pt x="3211830" y="797051"/>
                  </a:lnTo>
                  <a:lnTo>
                    <a:pt x="3263309" y="786889"/>
                  </a:lnTo>
                  <a:lnTo>
                    <a:pt x="3301641" y="767698"/>
                  </a:lnTo>
                  <a:lnTo>
                    <a:pt x="3334426" y="740268"/>
                  </a:lnTo>
                  <a:lnTo>
                    <a:pt x="3360118" y="706153"/>
                  </a:lnTo>
                  <a:lnTo>
                    <a:pt x="3377171" y="666906"/>
                  </a:lnTo>
                  <a:lnTo>
                    <a:pt x="3384041" y="624077"/>
                  </a:lnTo>
                  <a:lnTo>
                    <a:pt x="3384804" y="614933"/>
                  </a:lnTo>
                  <a:close/>
                </a:path>
              </a:pathLst>
            </a:custGeom>
            <a:solidFill>
              <a:srgbClr val="000000"/>
            </a:solidFill>
          </p:spPr>
          <p:txBody>
            <a:bodyPr wrap="square" lIns="0" tIns="0" rIns="0" bIns="0" rtlCol="0"/>
            <a:lstStyle/>
            <a:p>
              <a:endParaRPr/>
            </a:p>
          </p:txBody>
        </p:sp>
        <p:pic>
          <p:nvPicPr>
            <p:cNvPr id="17" name="object 17"/>
            <p:cNvPicPr/>
            <p:nvPr/>
          </p:nvPicPr>
          <p:blipFill>
            <a:blip r:embed="rId5" cstate="print"/>
            <a:stretch>
              <a:fillRect/>
            </a:stretch>
          </p:blipFill>
          <p:spPr>
            <a:xfrm>
              <a:off x="2609850" y="5353050"/>
              <a:ext cx="6069329" cy="76200"/>
            </a:xfrm>
            <a:prstGeom prst="rect">
              <a:avLst/>
            </a:prstGeom>
          </p:spPr>
        </p:pic>
        <p:sp>
          <p:nvSpPr>
            <p:cNvPr id="18" name="object 18"/>
            <p:cNvSpPr/>
            <p:nvPr/>
          </p:nvSpPr>
          <p:spPr>
            <a:xfrm>
              <a:off x="4705350" y="5352288"/>
              <a:ext cx="1847850" cy="163195"/>
            </a:xfrm>
            <a:custGeom>
              <a:avLst/>
              <a:gdLst/>
              <a:ahLst/>
              <a:cxnLst/>
              <a:rect l="l" t="t" r="r" b="b"/>
              <a:pathLst>
                <a:path w="1847850" h="163195">
                  <a:moveTo>
                    <a:pt x="1847850" y="163067"/>
                  </a:moveTo>
                  <a:lnTo>
                    <a:pt x="1847850" y="0"/>
                  </a:lnTo>
                  <a:lnTo>
                    <a:pt x="0" y="0"/>
                  </a:lnTo>
                  <a:lnTo>
                    <a:pt x="0" y="163068"/>
                  </a:lnTo>
                  <a:lnTo>
                    <a:pt x="1847850" y="163067"/>
                  </a:lnTo>
                  <a:close/>
                </a:path>
              </a:pathLst>
            </a:custGeom>
            <a:solidFill>
              <a:srgbClr val="FFFFFF"/>
            </a:solidFill>
          </p:spPr>
          <p:txBody>
            <a:bodyPr wrap="square" lIns="0" tIns="0" rIns="0" bIns="0" rtlCol="0"/>
            <a:lstStyle/>
            <a:p>
              <a:endParaRPr/>
            </a:p>
          </p:txBody>
        </p:sp>
        <p:sp>
          <p:nvSpPr>
            <p:cNvPr id="19" name="object 19"/>
            <p:cNvSpPr/>
            <p:nvPr/>
          </p:nvSpPr>
          <p:spPr>
            <a:xfrm>
              <a:off x="4705350" y="5364480"/>
              <a:ext cx="1849120" cy="110489"/>
            </a:xfrm>
            <a:custGeom>
              <a:avLst/>
              <a:gdLst/>
              <a:ahLst/>
              <a:cxnLst/>
              <a:rect l="l" t="t" r="r" b="b"/>
              <a:pathLst>
                <a:path w="1849120" h="110489">
                  <a:moveTo>
                    <a:pt x="76962" y="36575"/>
                  </a:moveTo>
                  <a:lnTo>
                    <a:pt x="762" y="36575"/>
                  </a:lnTo>
                  <a:lnTo>
                    <a:pt x="0" y="55625"/>
                  </a:lnTo>
                  <a:lnTo>
                    <a:pt x="76200" y="55625"/>
                  </a:lnTo>
                  <a:lnTo>
                    <a:pt x="76962" y="36575"/>
                  </a:lnTo>
                  <a:close/>
                </a:path>
                <a:path w="1849120" h="110489">
                  <a:moveTo>
                    <a:pt x="210312" y="37337"/>
                  </a:moveTo>
                  <a:lnTo>
                    <a:pt x="134112" y="37337"/>
                  </a:lnTo>
                  <a:lnTo>
                    <a:pt x="133350" y="56387"/>
                  </a:lnTo>
                  <a:lnTo>
                    <a:pt x="209550" y="56387"/>
                  </a:lnTo>
                  <a:lnTo>
                    <a:pt x="210312" y="37337"/>
                  </a:lnTo>
                  <a:close/>
                </a:path>
                <a:path w="1849120" h="110489">
                  <a:moveTo>
                    <a:pt x="343662" y="38099"/>
                  </a:moveTo>
                  <a:lnTo>
                    <a:pt x="267462" y="38099"/>
                  </a:lnTo>
                  <a:lnTo>
                    <a:pt x="266700" y="57149"/>
                  </a:lnTo>
                  <a:lnTo>
                    <a:pt x="342900" y="57149"/>
                  </a:lnTo>
                  <a:lnTo>
                    <a:pt x="343662" y="38099"/>
                  </a:lnTo>
                  <a:close/>
                </a:path>
                <a:path w="1849120" h="110489">
                  <a:moveTo>
                    <a:pt x="477012" y="38861"/>
                  </a:moveTo>
                  <a:lnTo>
                    <a:pt x="400812" y="38861"/>
                  </a:lnTo>
                  <a:lnTo>
                    <a:pt x="400050" y="57911"/>
                  </a:lnTo>
                  <a:lnTo>
                    <a:pt x="476250" y="57911"/>
                  </a:lnTo>
                  <a:lnTo>
                    <a:pt x="477012" y="38861"/>
                  </a:lnTo>
                  <a:close/>
                </a:path>
                <a:path w="1849120" h="110489">
                  <a:moveTo>
                    <a:pt x="610362" y="39623"/>
                  </a:moveTo>
                  <a:lnTo>
                    <a:pt x="534162" y="39623"/>
                  </a:lnTo>
                  <a:lnTo>
                    <a:pt x="533400" y="58673"/>
                  </a:lnTo>
                  <a:lnTo>
                    <a:pt x="609600" y="58673"/>
                  </a:lnTo>
                  <a:lnTo>
                    <a:pt x="610362" y="39623"/>
                  </a:lnTo>
                  <a:close/>
                </a:path>
                <a:path w="1849120" h="110489">
                  <a:moveTo>
                    <a:pt x="743712" y="40385"/>
                  </a:moveTo>
                  <a:lnTo>
                    <a:pt x="667512" y="39623"/>
                  </a:lnTo>
                  <a:lnTo>
                    <a:pt x="666750" y="58673"/>
                  </a:lnTo>
                  <a:lnTo>
                    <a:pt x="742950" y="59435"/>
                  </a:lnTo>
                  <a:lnTo>
                    <a:pt x="743712" y="40385"/>
                  </a:lnTo>
                  <a:close/>
                </a:path>
                <a:path w="1849120" h="110489">
                  <a:moveTo>
                    <a:pt x="877062" y="41147"/>
                  </a:moveTo>
                  <a:lnTo>
                    <a:pt x="800862" y="40385"/>
                  </a:lnTo>
                  <a:lnTo>
                    <a:pt x="800100" y="59435"/>
                  </a:lnTo>
                  <a:lnTo>
                    <a:pt x="876300" y="60197"/>
                  </a:lnTo>
                  <a:lnTo>
                    <a:pt x="877062" y="41147"/>
                  </a:lnTo>
                  <a:close/>
                </a:path>
                <a:path w="1849120" h="110489">
                  <a:moveTo>
                    <a:pt x="1010412" y="41909"/>
                  </a:moveTo>
                  <a:lnTo>
                    <a:pt x="934212" y="41147"/>
                  </a:lnTo>
                  <a:lnTo>
                    <a:pt x="933450" y="60197"/>
                  </a:lnTo>
                  <a:lnTo>
                    <a:pt x="1009650" y="60959"/>
                  </a:lnTo>
                  <a:lnTo>
                    <a:pt x="1010412" y="41909"/>
                  </a:lnTo>
                  <a:close/>
                </a:path>
                <a:path w="1849120" h="110489">
                  <a:moveTo>
                    <a:pt x="1143762" y="42671"/>
                  </a:moveTo>
                  <a:lnTo>
                    <a:pt x="1067562" y="41909"/>
                  </a:lnTo>
                  <a:lnTo>
                    <a:pt x="1066800" y="60959"/>
                  </a:lnTo>
                  <a:lnTo>
                    <a:pt x="1143000" y="61721"/>
                  </a:lnTo>
                  <a:lnTo>
                    <a:pt x="1143762" y="42671"/>
                  </a:lnTo>
                  <a:close/>
                </a:path>
                <a:path w="1849120" h="110489">
                  <a:moveTo>
                    <a:pt x="1277112" y="43433"/>
                  </a:moveTo>
                  <a:lnTo>
                    <a:pt x="1200912" y="42671"/>
                  </a:lnTo>
                  <a:lnTo>
                    <a:pt x="1200150" y="61721"/>
                  </a:lnTo>
                  <a:lnTo>
                    <a:pt x="1276350" y="62483"/>
                  </a:lnTo>
                  <a:lnTo>
                    <a:pt x="1277112" y="43433"/>
                  </a:lnTo>
                  <a:close/>
                </a:path>
                <a:path w="1849120" h="110489">
                  <a:moveTo>
                    <a:pt x="1410462" y="43433"/>
                  </a:moveTo>
                  <a:lnTo>
                    <a:pt x="1334262" y="43433"/>
                  </a:lnTo>
                  <a:lnTo>
                    <a:pt x="1333500" y="62483"/>
                  </a:lnTo>
                  <a:lnTo>
                    <a:pt x="1409700" y="62483"/>
                  </a:lnTo>
                  <a:lnTo>
                    <a:pt x="1410462" y="43433"/>
                  </a:lnTo>
                  <a:close/>
                </a:path>
                <a:path w="1849120" h="110489">
                  <a:moveTo>
                    <a:pt x="1543812" y="44195"/>
                  </a:moveTo>
                  <a:lnTo>
                    <a:pt x="1467612" y="44195"/>
                  </a:lnTo>
                  <a:lnTo>
                    <a:pt x="1466850" y="63245"/>
                  </a:lnTo>
                  <a:lnTo>
                    <a:pt x="1543050" y="63245"/>
                  </a:lnTo>
                  <a:lnTo>
                    <a:pt x="1543812" y="44195"/>
                  </a:lnTo>
                  <a:close/>
                </a:path>
                <a:path w="1849120" h="110489">
                  <a:moveTo>
                    <a:pt x="1677162" y="44957"/>
                  </a:moveTo>
                  <a:lnTo>
                    <a:pt x="1600962" y="44957"/>
                  </a:lnTo>
                  <a:lnTo>
                    <a:pt x="1600200" y="64007"/>
                  </a:lnTo>
                  <a:lnTo>
                    <a:pt x="1676400" y="64007"/>
                  </a:lnTo>
                  <a:lnTo>
                    <a:pt x="1677162" y="44957"/>
                  </a:lnTo>
                  <a:close/>
                </a:path>
                <a:path w="1849120" h="110489">
                  <a:moveTo>
                    <a:pt x="1809750" y="55641"/>
                  </a:moveTo>
                  <a:lnTo>
                    <a:pt x="1809750" y="55379"/>
                  </a:lnTo>
                  <a:lnTo>
                    <a:pt x="1793541" y="45719"/>
                  </a:lnTo>
                  <a:lnTo>
                    <a:pt x="1733550" y="45719"/>
                  </a:lnTo>
                  <a:lnTo>
                    <a:pt x="1733550" y="64769"/>
                  </a:lnTo>
                  <a:lnTo>
                    <a:pt x="1794010" y="64769"/>
                  </a:lnTo>
                  <a:lnTo>
                    <a:pt x="1809750" y="55641"/>
                  </a:lnTo>
                  <a:close/>
                </a:path>
                <a:path w="1849120" h="110489">
                  <a:moveTo>
                    <a:pt x="1809750" y="77832"/>
                  </a:moveTo>
                  <a:lnTo>
                    <a:pt x="1809750" y="64769"/>
                  </a:lnTo>
                  <a:lnTo>
                    <a:pt x="1794010" y="64769"/>
                  </a:lnTo>
                  <a:lnTo>
                    <a:pt x="1748028" y="91439"/>
                  </a:lnTo>
                  <a:lnTo>
                    <a:pt x="1743456" y="93725"/>
                  </a:lnTo>
                  <a:lnTo>
                    <a:pt x="1741932" y="99821"/>
                  </a:lnTo>
                  <a:lnTo>
                    <a:pt x="1744980" y="104393"/>
                  </a:lnTo>
                  <a:lnTo>
                    <a:pt x="1747266" y="108965"/>
                  </a:lnTo>
                  <a:lnTo>
                    <a:pt x="1753362" y="110489"/>
                  </a:lnTo>
                  <a:lnTo>
                    <a:pt x="1757934" y="107441"/>
                  </a:lnTo>
                  <a:lnTo>
                    <a:pt x="1809750" y="77832"/>
                  </a:lnTo>
                  <a:close/>
                </a:path>
                <a:path w="1849120" h="110489">
                  <a:moveTo>
                    <a:pt x="1848612" y="55625"/>
                  </a:moveTo>
                  <a:lnTo>
                    <a:pt x="1757934" y="2285"/>
                  </a:lnTo>
                  <a:lnTo>
                    <a:pt x="1753362" y="0"/>
                  </a:lnTo>
                  <a:lnTo>
                    <a:pt x="1748028" y="1523"/>
                  </a:lnTo>
                  <a:lnTo>
                    <a:pt x="1744980" y="6095"/>
                  </a:lnTo>
                  <a:lnTo>
                    <a:pt x="1742694" y="10667"/>
                  </a:lnTo>
                  <a:lnTo>
                    <a:pt x="1744218" y="16001"/>
                  </a:lnTo>
                  <a:lnTo>
                    <a:pt x="1748789" y="19049"/>
                  </a:lnTo>
                  <a:lnTo>
                    <a:pt x="1793541" y="45719"/>
                  </a:lnTo>
                  <a:lnTo>
                    <a:pt x="1809750" y="45719"/>
                  </a:lnTo>
                  <a:lnTo>
                    <a:pt x="1809750" y="55379"/>
                  </a:lnTo>
                  <a:lnTo>
                    <a:pt x="1809972" y="55512"/>
                  </a:lnTo>
                  <a:lnTo>
                    <a:pt x="1824228" y="47243"/>
                  </a:lnTo>
                  <a:lnTo>
                    <a:pt x="1824228" y="69559"/>
                  </a:lnTo>
                  <a:lnTo>
                    <a:pt x="1848612" y="55625"/>
                  </a:lnTo>
                  <a:close/>
                </a:path>
                <a:path w="1849120" h="110489">
                  <a:moveTo>
                    <a:pt x="1809750" y="55379"/>
                  </a:moveTo>
                  <a:lnTo>
                    <a:pt x="1809750" y="45719"/>
                  </a:lnTo>
                  <a:lnTo>
                    <a:pt x="1793541" y="45719"/>
                  </a:lnTo>
                  <a:lnTo>
                    <a:pt x="1809750" y="55379"/>
                  </a:lnTo>
                  <a:close/>
                </a:path>
                <a:path w="1849120" h="110489">
                  <a:moveTo>
                    <a:pt x="1824228" y="69559"/>
                  </a:moveTo>
                  <a:lnTo>
                    <a:pt x="1824228" y="64007"/>
                  </a:lnTo>
                  <a:lnTo>
                    <a:pt x="1809972" y="55512"/>
                  </a:lnTo>
                  <a:lnTo>
                    <a:pt x="1794010" y="64769"/>
                  </a:lnTo>
                  <a:lnTo>
                    <a:pt x="1809750" y="64769"/>
                  </a:lnTo>
                  <a:lnTo>
                    <a:pt x="1809750" y="77832"/>
                  </a:lnTo>
                  <a:lnTo>
                    <a:pt x="1824228" y="69559"/>
                  </a:lnTo>
                  <a:close/>
                </a:path>
                <a:path w="1849120" h="110489">
                  <a:moveTo>
                    <a:pt x="1824228" y="64007"/>
                  </a:moveTo>
                  <a:lnTo>
                    <a:pt x="1824228" y="47243"/>
                  </a:lnTo>
                  <a:lnTo>
                    <a:pt x="1809972" y="55512"/>
                  </a:lnTo>
                  <a:lnTo>
                    <a:pt x="1824228" y="64007"/>
                  </a:lnTo>
                  <a:close/>
                </a:path>
              </a:pathLst>
            </a:custGeom>
            <a:solidFill>
              <a:srgbClr val="FF2BD8"/>
            </a:solidFill>
          </p:spPr>
          <p:txBody>
            <a:bodyPr wrap="square" lIns="0" tIns="0" rIns="0" bIns="0" rtlCol="0"/>
            <a:lstStyle/>
            <a:p>
              <a:endParaRPr/>
            </a:p>
          </p:txBody>
        </p:sp>
        <p:sp>
          <p:nvSpPr>
            <p:cNvPr id="20" name="object 20"/>
            <p:cNvSpPr/>
            <p:nvPr/>
          </p:nvSpPr>
          <p:spPr>
            <a:xfrm>
              <a:off x="4696205" y="6019800"/>
              <a:ext cx="1847850" cy="209550"/>
            </a:xfrm>
            <a:custGeom>
              <a:avLst/>
              <a:gdLst/>
              <a:ahLst/>
              <a:cxnLst/>
              <a:rect l="l" t="t" r="r" b="b"/>
              <a:pathLst>
                <a:path w="1847850" h="209550">
                  <a:moveTo>
                    <a:pt x="1847849" y="209550"/>
                  </a:moveTo>
                  <a:lnTo>
                    <a:pt x="1847849" y="0"/>
                  </a:lnTo>
                  <a:lnTo>
                    <a:pt x="0" y="0"/>
                  </a:lnTo>
                  <a:lnTo>
                    <a:pt x="0" y="209550"/>
                  </a:lnTo>
                  <a:lnTo>
                    <a:pt x="1847849" y="209550"/>
                  </a:lnTo>
                  <a:close/>
                </a:path>
              </a:pathLst>
            </a:custGeom>
            <a:solidFill>
              <a:srgbClr val="FFFFFF"/>
            </a:solidFill>
          </p:spPr>
          <p:txBody>
            <a:bodyPr wrap="square" lIns="0" tIns="0" rIns="0" bIns="0" rtlCol="0"/>
            <a:lstStyle/>
            <a:p>
              <a:endParaRPr/>
            </a:p>
          </p:txBody>
        </p:sp>
        <p:sp>
          <p:nvSpPr>
            <p:cNvPr id="21" name="object 21"/>
            <p:cNvSpPr/>
            <p:nvPr/>
          </p:nvSpPr>
          <p:spPr>
            <a:xfrm>
              <a:off x="4696205" y="6097524"/>
              <a:ext cx="1847850" cy="110489"/>
            </a:xfrm>
            <a:custGeom>
              <a:avLst/>
              <a:gdLst/>
              <a:ahLst/>
              <a:cxnLst/>
              <a:rect l="l" t="t" r="r" b="b"/>
              <a:pathLst>
                <a:path w="1847850" h="110489">
                  <a:moveTo>
                    <a:pt x="1810433" y="55869"/>
                  </a:moveTo>
                  <a:lnTo>
                    <a:pt x="1794205" y="46294"/>
                  </a:lnTo>
                  <a:lnTo>
                    <a:pt x="0" y="36575"/>
                  </a:lnTo>
                  <a:lnTo>
                    <a:pt x="0" y="55625"/>
                  </a:lnTo>
                  <a:lnTo>
                    <a:pt x="1793813" y="65342"/>
                  </a:lnTo>
                  <a:lnTo>
                    <a:pt x="1810433" y="55869"/>
                  </a:lnTo>
                  <a:close/>
                </a:path>
                <a:path w="1847850" h="110489">
                  <a:moveTo>
                    <a:pt x="1847850" y="55625"/>
                  </a:moveTo>
                  <a:lnTo>
                    <a:pt x="1757933" y="3047"/>
                  </a:lnTo>
                  <a:lnTo>
                    <a:pt x="1753362" y="0"/>
                  </a:lnTo>
                  <a:lnTo>
                    <a:pt x="1747266" y="1523"/>
                  </a:lnTo>
                  <a:lnTo>
                    <a:pt x="1744980" y="6095"/>
                  </a:lnTo>
                  <a:lnTo>
                    <a:pt x="1741932" y="10667"/>
                  </a:lnTo>
                  <a:lnTo>
                    <a:pt x="1743456" y="16763"/>
                  </a:lnTo>
                  <a:lnTo>
                    <a:pt x="1748027" y="19049"/>
                  </a:lnTo>
                  <a:lnTo>
                    <a:pt x="1794205" y="46294"/>
                  </a:lnTo>
                  <a:lnTo>
                    <a:pt x="1828800" y="46481"/>
                  </a:lnTo>
                  <a:lnTo>
                    <a:pt x="1828800" y="66671"/>
                  </a:lnTo>
                  <a:lnTo>
                    <a:pt x="1847850" y="55625"/>
                  </a:lnTo>
                  <a:close/>
                </a:path>
                <a:path w="1847850" h="110489">
                  <a:moveTo>
                    <a:pt x="1828800" y="66671"/>
                  </a:moveTo>
                  <a:lnTo>
                    <a:pt x="1828800" y="65531"/>
                  </a:lnTo>
                  <a:lnTo>
                    <a:pt x="1793813" y="65342"/>
                  </a:lnTo>
                  <a:lnTo>
                    <a:pt x="1748027" y="91439"/>
                  </a:lnTo>
                  <a:lnTo>
                    <a:pt x="1743456" y="94487"/>
                  </a:lnTo>
                  <a:lnTo>
                    <a:pt x="1741932" y="99821"/>
                  </a:lnTo>
                  <a:lnTo>
                    <a:pt x="1744218" y="104393"/>
                  </a:lnTo>
                  <a:lnTo>
                    <a:pt x="1747266" y="108965"/>
                  </a:lnTo>
                  <a:lnTo>
                    <a:pt x="1752600" y="110489"/>
                  </a:lnTo>
                  <a:lnTo>
                    <a:pt x="1757172" y="108203"/>
                  </a:lnTo>
                  <a:lnTo>
                    <a:pt x="1828800" y="66671"/>
                  </a:lnTo>
                  <a:close/>
                </a:path>
                <a:path w="1847850" h="110489">
                  <a:moveTo>
                    <a:pt x="1824227" y="65507"/>
                  </a:moveTo>
                  <a:lnTo>
                    <a:pt x="1824227" y="64007"/>
                  </a:lnTo>
                  <a:lnTo>
                    <a:pt x="1810433" y="55869"/>
                  </a:lnTo>
                  <a:lnTo>
                    <a:pt x="1793813" y="65342"/>
                  </a:lnTo>
                  <a:lnTo>
                    <a:pt x="1824227" y="65507"/>
                  </a:lnTo>
                  <a:close/>
                </a:path>
                <a:path w="1847850" h="110489">
                  <a:moveTo>
                    <a:pt x="1828800" y="65531"/>
                  </a:moveTo>
                  <a:lnTo>
                    <a:pt x="1828800" y="46481"/>
                  </a:lnTo>
                  <a:lnTo>
                    <a:pt x="1794205" y="46294"/>
                  </a:lnTo>
                  <a:lnTo>
                    <a:pt x="1810433" y="55869"/>
                  </a:lnTo>
                  <a:lnTo>
                    <a:pt x="1824227" y="48005"/>
                  </a:lnTo>
                  <a:lnTo>
                    <a:pt x="1824227" y="65507"/>
                  </a:lnTo>
                  <a:lnTo>
                    <a:pt x="1828800" y="65531"/>
                  </a:lnTo>
                  <a:close/>
                </a:path>
                <a:path w="1847850" h="110489">
                  <a:moveTo>
                    <a:pt x="1824227" y="64007"/>
                  </a:moveTo>
                  <a:lnTo>
                    <a:pt x="1824227" y="48005"/>
                  </a:lnTo>
                  <a:lnTo>
                    <a:pt x="1810433" y="55869"/>
                  </a:lnTo>
                  <a:lnTo>
                    <a:pt x="1824227" y="64007"/>
                  </a:lnTo>
                  <a:close/>
                </a:path>
              </a:pathLst>
            </a:custGeom>
            <a:solidFill>
              <a:srgbClr val="000000"/>
            </a:solidFill>
          </p:spPr>
          <p:txBody>
            <a:bodyPr wrap="square" lIns="0" tIns="0" rIns="0" bIns="0" rtlCol="0"/>
            <a:lstStyle/>
            <a:p>
              <a:endParaRPr/>
            </a:p>
          </p:txBody>
        </p:sp>
      </p:grpSp>
      <p:sp>
        <p:nvSpPr>
          <p:cNvPr id="22" name="object 22"/>
          <p:cNvSpPr txBox="1"/>
          <p:nvPr/>
        </p:nvSpPr>
        <p:spPr>
          <a:xfrm>
            <a:off x="4810759" y="5780023"/>
            <a:ext cx="16751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Actual data</a:t>
            </a:r>
            <a:r>
              <a:rPr sz="1800" spc="-95" dirty="0">
                <a:latin typeface="Arial"/>
                <a:cs typeface="Arial"/>
              </a:rPr>
              <a:t> </a:t>
            </a:r>
            <a:r>
              <a:rPr sz="1800" spc="-5" dirty="0">
                <a:latin typeface="Arial"/>
                <a:cs typeface="Arial"/>
              </a:rPr>
              <a:t>path</a:t>
            </a:r>
            <a:endParaRPr sz="1800">
              <a:latin typeface="Arial"/>
              <a:cs typeface="Arial"/>
            </a:endParaRPr>
          </a:p>
        </p:txBody>
      </p:sp>
      <p:sp>
        <p:nvSpPr>
          <p:cNvPr id="23" name="object 23"/>
          <p:cNvSpPr/>
          <p:nvPr/>
        </p:nvSpPr>
        <p:spPr>
          <a:xfrm>
            <a:off x="1352550" y="5606034"/>
            <a:ext cx="7315200" cy="9525"/>
          </a:xfrm>
          <a:custGeom>
            <a:avLst/>
            <a:gdLst/>
            <a:ahLst/>
            <a:cxnLst/>
            <a:rect l="l" t="t" r="r" b="b"/>
            <a:pathLst>
              <a:path w="7315200" h="9525">
                <a:moveTo>
                  <a:pt x="7315200" y="9143"/>
                </a:moveTo>
                <a:lnTo>
                  <a:pt x="7315200" y="0"/>
                </a:lnTo>
                <a:lnTo>
                  <a:pt x="0" y="0"/>
                </a:lnTo>
                <a:lnTo>
                  <a:pt x="0" y="9143"/>
                </a:lnTo>
                <a:lnTo>
                  <a:pt x="7315200" y="9143"/>
                </a:lnTo>
                <a:close/>
              </a:path>
            </a:pathLst>
          </a:custGeom>
          <a:solidFill>
            <a:srgbClr val="000000"/>
          </a:solidFill>
        </p:spPr>
        <p:txBody>
          <a:bodyPr wrap="square" lIns="0" tIns="0" rIns="0" bIns="0" rtlCol="0"/>
          <a:lstStyle/>
          <a:p>
            <a:endParaRPr/>
          </a:p>
        </p:txBody>
      </p:sp>
      <p:sp>
        <p:nvSpPr>
          <p:cNvPr id="24" name="object 24"/>
          <p:cNvSpPr txBox="1"/>
          <p:nvPr/>
        </p:nvSpPr>
        <p:spPr>
          <a:xfrm>
            <a:off x="1409191" y="5795264"/>
            <a:ext cx="87756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Physical</a:t>
            </a:r>
            <a:endParaRPr sz="1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2845" y="728726"/>
            <a:ext cx="3632835" cy="574040"/>
          </a:xfrm>
          <a:prstGeom prst="rect">
            <a:avLst/>
          </a:prstGeom>
        </p:spPr>
        <p:txBody>
          <a:bodyPr vert="horz" wrap="square" lIns="0" tIns="12700" rIns="0" bIns="0" rtlCol="0">
            <a:spAutoFit/>
          </a:bodyPr>
          <a:lstStyle/>
          <a:p>
            <a:pPr marL="12700">
              <a:lnSpc>
                <a:spcPct val="100000"/>
              </a:lnSpc>
              <a:spcBef>
                <a:spcPts val="100"/>
              </a:spcBef>
            </a:pPr>
            <a:r>
              <a:rPr dirty="0"/>
              <a:t>Possible</a:t>
            </a:r>
            <a:r>
              <a:rPr spc="-110" dirty="0"/>
              <a:t> </a:t>
            </a:r>
            <a:r>
              <a:rPr dirty="0"/>
              <a:t>Services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1959610"/>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5" name="object 5"/>
          <p:cNvSpPr txBox="1"/>
          <p:nvPr/>
        </p:nvSpPr>
        <p:spPr>
          <a:xfrm>
            <a:off x="1450338" y="2016506"/>
            <a:ext cx="7998461" cy="5245026"/>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Unacknowledged connectionless</a:t>
            </a:r>
            <a:r>
              <a:rPr sz="2400" spc="30" dirty="0">
                <a:latin typeface="Arial"/>
                <a:cs typeface="Arial"/>
              </a:rPr>
              <a:t> </a:t>
            </a:r>
            <a:r>
              <a:rPr sz="2400" spc="-5" dirty="0">
                <a:latin typeface="Arial"/>
                <a:cs typeface="Arial"/>
              </a:rPr>
              <a:t>service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Frame is sent with no connection </a:t>
            </a:r>
            <a:r>
              <a:rPr sz="2400" dirty="0">
                <a:latin typeface="Arial"/>
                <a:cs typeface="Arial"/>
              </a:rPr>
              <a:t>/ </a:t>
            </a:r>
            <a:r>
              <a:rPr sz="2400" spc="-5" dirty="0">
                <a:latin typeface="Arial"/>
                <a:cs typeface="Arial"/>
              </a:rPr>
              <a:t>error recovery</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Ethernet is</a:t>
            </a:r>
            <a:r>
              <a:rPr sz="2400" dirty="0">
                <a:latin typeface="Arial"/>
                <a:cs typeface="Arial"/>
              </a:rPr>
              <a:t> </a:t>
            </a:r>
            <a:r>
              <a:rPr lang="en-US" sz="2400" dirty="0">
                <a:latin typeface="Arial"/>
                <a:cs typeface="Arial"/>
              </a:rPr>
              <a:t>an </a:t>
            </a:r>
            <a:r>
              <a:rPr sz="2400" spc="-5" dirty="0">
                <a:latin typeface="Arial"/>
                <a:cs typeface="Arial"/>
              </a:rPr>
              <a:t>example</a:t>
            </a:r>
            <a:endParaRPr sz="2400" dirty="0">
              <a:latin typeface="Arial"/>
              <a:cs typeface="Arial"/>
            </a:endParaRPr>
          </a:p>
          <a:p>
            <a:pPr marL="12700">
              <a:lnSpc>
                <a:spcPct val="100000"/>
              </a:lnSpc>
              <a:spcBef>
                <a:spcPts val="1800"/>
              </a:spcBef>
            </a:pPr>
            <a:r>
              <a:rPr sz="2400" spc="-5" dirty="0">
                <a:latin typeface="Arial"/>
                <a:cs typeface="Arial"/>
              </a:rPr>
              <a:t>Acknowledged connectionless</a:t>
            </a:r>
            <a:r>
              <a:rPr sz="2400" spc="35" dirty="0">
                <a:latin typeface="Arial"/>
                <a:cs typeface="Arial"/>
              </a:rPr>
              <a:t> </a:t>
            </a:r>
            <a:r>
              <a:rPr sz="2400" spc="-5" dirty="0">
                <a:latin typeface="Arial"/>
                <a:cs typeface="Arial"/>
              </a:rPr>
              <a:t>service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Frame is sent with retransmissions if</a:t>
            </a:r>
            <a:r>
              <a:rPr sz="2400" spc="-10" dirty="0">
                <a:latin typeface="Arial"/>
                <a:cs typeface="Arial"/>
              </a:rPr>
              <a:t> </a:t>
            </a:r>
            <a:r>
              <a:rPr sz="2400" spc="-5" dirty="0">
                <a:latin typeface="Arial"/>
                <a:cs typeface="Arial"/>
              </a:rPr>
              <a:t>needed</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Example is</a:t>
            </a:r>
            <a:r>
              <a:rPr sz="2400" dirty="0">
                <a:latin typeface="Arial"/>
                <a:cs typeface="Arial"/>
              </a:rPr>
              <a:t> </a:t>
            </a:r>
            <a:r>
              <a:rPr sz="2400" spc="-5" dirty="0">
                <a:latin typeface="Arial"/>
                <a:cs typeface="Arial"/>
              </a:rPr>
              <a:t>802.11</a:t>
            </a:r>
            <a:r>
              <a:rPr lang="en-US" sz="2400" spc="-5" dirty="0">
                <a:latin typeface="Arial"/>
                <a:cs typeface="Arial"/>
              </a:rPr>
              <a:t> (</a:t>
            </a:r>
            <a:r>
              <a:rPr lang="en-US" sz="2400" spc="-5" dirty="0" err="1">
                <a:latin typeface="Arial"/>
                <a:cs typeface="Arial"/>
              </a:rPr>
              <a:t>WiFi</a:t>
            </a:r>
            <a:r>
              <a:rPr lang="en-US" sz="2400" spc="-5" dirty="0">
                <a:latin typeface="Arial"/>
                <a:cs typeface="Arial"/>
              </a:rPr>
              <a:t>)</a:t>
            </a:r>
            <a:endParaRPr sz="2400" dirty="0">
              <a:latin typeface="Arial"/>
              <a:cs typeface="Arial"/>
            </a:endParaRPr>
          </a:p>
          <a:p>
            <a:pPr marL="12700">
              <a:lnSpc>
                <a:spcPct val="100000"/>
              </a:lnSpc>
              <a:spcBef>
                <a:spcPts val="1800"/>
              </a:spcBef>
            </a:pPr>
            <a:r>
              <a:rPr sz="2400" spc="-5" dirty="0">
                <a:latin typeface="Arial"/>
                <a:cs typeface="Arial"/>
              </a:rPr>
              <a:t>Acknowledged connection-oriented</a:t>
            </a:r>
            <a:r>
              <a:rPr sz="2400" spc="35" dirty="0">
                <a:latin typeface="Arial"/>
                <a:cs typeface="Arial"/>
              </a:rPr>
              <a:t> </a:t>
            </a:r>
            <a:r>
              <a:rPr sz="2400" dirty="0">
                <a:latin typeface="Arial"/>
                <a:cs typeface="Arial"/>
              </a:rPr>
              <a:t>servi</a:t>
            </a:r>
            <a:r>
              <a:rPr lang="en-US" sz="2400" dirty="0">
                <a:latin typeface="Arial"/>
                <a:cs typeface="Arial"/>
              </a:rPr>
              <a:t>ce</a:t>
            </a:r>
          </a:p>
          <a:p>
            <a:pPr marL="812800" lvl="1" indent="-342900">
              <a:spcBef>
                <a:spcPts val="1800"/>
              </a:spcBef>
              <a:buFont typeface="Arial" panose="020B0604020202020204" pitchFamily="34" charset="0"/>
              <a:buChar char="•"/>
            </a:pPr>
            <a:r>
              <a:rPr lang="en-US" sz="2400" dirty="0">
                <a:latin typeface="Arial"/>
                <a:cs typeface="Arial"/>
              </a:rPr>
              <a:t>First phase: Connection is set-up</a:t>
            </a:r>
          </a:p>
          <a:p>
            <a:pPr marL="812800" lvl="1" indent="-342900">
              <a:spcBef>
                <a:spcPts val="1800"/>
              </a:spcBef>
              <a:buFont typeface="Arial" panose="020B0604020202020204" pitchFamily="34" charset="0"/>
              <a:buChar char="•"/>
            </a:pPr>
            <a:r>
              <a:rPr lang="en-US" sz="2400" dirty="0">
                <a:latin typeface="Arial"/>
                <a:cs typeface="Arial"/>
              </a:rPr>
              <a:t>Second phase: Frames are transmitted</a:t>
            </a:r>
          </a:p>
          <a:p>
            <a:pPr marL="812800" lvl="1" indent="-342900">
              <a:spcBef>
                <a:spcPts val="1800"/>
              </a:spcBef>
              <a:buFont typeface="Arial" panose="020B0604020202020204" pitchFamily="34" charset="0"/>
              <a:buChar char="•"/>
            </a:pPr>
            <a:r>
              <a:rPr lang="en-US" sz="2400" dirty="0">
                <a:latin typeface="Arial"/>
                <a:cs typeface="Arial"/>
              </a:rPr>
              <a:t>Third phase: connection is released.</a:t>
            </a:r>
            <a:endParaRPr sz="24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6912" y="165671"/>
            <a:ext cx="3584575" cy="574040"/>
          </a:xfrm>
          <a:prstGeom prst="rect">
            <a:avLst/>
          </a:prstGeom>
        </p:spPr>
        <p:txBody>
          <a:bodyPr vert="horz" wrap="square" lIns="0" tIns="12700" rIns="0" bIns="0" rtlCol="0">
            <a:spAutoFit/>
          </a:bodyPr>
          <a:lstStyle/>
          <a:p>
            <a:pPr marL="12700">
              <a:lnSpc>
                <a:spcPct val="100000"/>
              </a:lnSpc>
              <a:spcBef>
                <a:spcPts val="100"/>
              </a:spcBef>
            </a:pPr>
            <a:r>
              <a:rPr dirty="0"/>
              <a:t>Framing</a:t>
            </a:r>
            <a:r>
              <a:rPr spc="-105" dirty="0"/>
              <a:t> </a:t>
            </a:r>
            <a:r>
              <a:rPr dirty="0"/>
              <a:t>Methods</a:t>
            </a:r>
          </a:p>
        </p:txBody>
      </p:sp>
      <p:sp>
        <p:nvSpPr>
          <p:cNvPr id="3" name="object 3"/>
          <p:cNvSpPr txBox="1"/>
          <p:nvPr/>
        </p:nvSpPr>
        <p:spPr>
          <a:xfrm>
            <a:off x="609599" y="914400"/>
            <a:ext cx="8839200" cy="6753131"/>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Datalink layer must use services provided by physical layer</a:t>
            </a:r>
          </a:p>
          <a:p>
            <a:pPr marL="927100" lvl="1" indent="-457200">
              <a:spcBef>
                <a:spcPts val="700"/>
              </a:spcBef>
              <a:buClr>
                <a:srgbClr val="0000FF"/>
              </a:buClr>
              <a:buChar char="•"/>
              <a:tabLst>
                <a:tab pos="469265" algn="l"/>
                <a:tab pos="469900" algn="l"/>
              </a:tabLst>
            </a:pPr>
            <a:r>
              <a:rPr lang="en-US" sz="2400" spc="-5" dirty="0">
                <a:latin typeface="Arial"/>
                <a:cs typeface="Arial"/>
              </a:rPr>
              <a:t>The physical layer may add some redundant signals, but the transmission may not be  not error free</a:t>
            </a:r>
          </a:p>
          <a:p>
            <a:pPr marL="927100" lvl="1" indent="-457200">
              <a:spcBef>
                <a:spcPts val="700"/>
              </a:spcBef>
              <a:buClr>
                <a:srgbClr val="0000FF"/>
              </a:buClr>
              <a:buChar char="•"/>
              <a:tabLst>
                <a:tab pos="469265" algn="l"/>
                <a:tab pos="469900" algn="l"/>
              </a:tabLst>
            </a:pPr>
            <a:r>
              <a:rPr lang="en-US" sz="2400" spc="-5" dirty="0">
                <a:latin typeface="Arial"/>
                <a:cs typeface="Arial"/>
              </a:rPr>
              <a:t>It is up to datalink layer to detect, if necessary, correct errors.</a:t>
            </a:r>
          </a:p>
          <a:p>
            <a:pPr marL="469900" indent="-457200">
              <a:spcBef>
                <a:spcPts val="700"/>
              </a:spcBef>
              <a:buClr>
                <a:srgbClr val="0000FF"/>
              </a:buClr>
              <a:buChar char="•"/>
              <a:tabLst>
                <a:tab pos="469265" algn="l"/>
                <a:tab pos="469900" algn="l"/>
              </a:tabLst>
            </a:pPr>
            <a:r>
              <a:rPr lang="en-US" sz="2400" spc="-5" dirty="0">
                <a:latin typeface="Arial"/>
                <a:cs typeface="Arial"/>
              </a:rPr>
              <a:t>Approach</a:t>
            </a:r>
          </a:p>
          <a:p>
            <a:pPr marL="927100" lvl="1" indent="-457200">
              <a:spcBef>
                <a:spcPts val="700"/>
              </a:spcBef>
              <a:buClr>
                <a:srgbClr val="0000FF"/>
              </a:buClr>
              <a:buChar char="•"/>
              <a:tabLst>
                <a:tab pos="469265" algn="l"/>
                <a:tab pos="469900" algn="l"/>
              </a:tabLst>
            </a:pPr>
            <a:r>
              <a:rPr lang="en-US" sz="2400" spc="-5" dirty="0">
                <a:latin typeface="Arial"/>
                <a:cs typeface="Arial"/>
              </a:rPr>
              <a:t>Break the bitstream into discrete frames, compute the checksum and include checksum with the frame. When the frame arrives, checksum is recomputed. If it is different, steps will be taken to deal with the issue.</a:t>
            </a:r>
          </a:p>
          <a:p>
            <a:pPr marL="469900" indent="-457200">
              <a:lnSpc>
                <a:spcPct val="100000"/>
              </a:lnSpc>
              <a:spcBef>
                <a:spcPts val="700"/>
              </a:spcBef>
              <a:buClr>
                <a:srgbClr val="0000FF"/>
              </a:buClr>
              <a:buChar char="•"/>
              <a:tabLst>
                <a:tab pos="469265" algn="l"/>
                <a:tab pos="469900" algn="l"/>
              </a:tabLst>
            </a:pPr>
            <a:r>
              <a:rPr lang="en-US" sz="2400" spc="-5" dirty="0">
                <a:latin typeface="Arial"/>
                <a:cs typeface="Arial"/>
              </a:rPr>
              <a:t>Four methods of framing</a:t>
            </a:r>
          </a:p>
          <a:p>
            <a:pPr marL="927100" lvl="1" indent="-457200">
              <a:spcBef>
                <a:spcPts val="700"/>
              </a:spcBef>
              <a:buClr>
                <a:srgbClr val="0000FF"/>
              </a:buClr>
              <a:buChar char="•"/>
              <a:tabLst>
                <a:tab pos="469265" algn="l"/>
                <a:tab pos="469900" algn="l"/>
              </a:tabLst>
            </a:pPr>
            <a:r>
              <a:rPr sz="2400" spc="-5" dirty="0">
                <a:latin typeface="Arial"/>
                <a:cs typeface="Arial"/>
              </a:rPr>
              <a:t>Byte count</a:t>
            </a:r>
            <a:r>
              <a:rPr sz="2400" dirty="0">
                <a:latin typeface="Arial"/>
                <a:cs typeface="Arial"/>
              </a:rPr>
              <a:t>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Flag bytes with byte stuffing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Flag bits with bit stuffing</a:t>
            </a:r>
            <a:r>
              <a:rPr sz="2400" spc="10" dirty="0">
                <a:latin typeface="Arial"/>
                <a:cs typeface="Arial"/>
              </a:rPr>
              <a:t> </a:t>
            </a:r>
            <a:r>
              <a:rPr sz="2400" dirty="0">
                <a:solidFill>
                  <a:srgbClr val="0000FF"/>
                </a:solidFill>
                <a:latin typeface="Arial"/>
                <a:cs typeface="Arial"/>
              </a:rPr>
              <a:t>»</a:t>
            </a:r>
            <a:endParaRPr sz="2400" dirty="0">
              <a:latin typeface="Arial"/>
              <a:cs typeface="Arial"/>
            </a:endParaRPr>
          </a:p>
          <a:p>
            <a:pPr marL="927100" lvl="1" indent="-457200">
              <a:spcBef>
                <a:spcPts val="600"/>
              </a:spcBef>
              <a:buClr>
                <a:srgbClr val="0000FF"/>
              </a:buClr>
              <a:buChar char="•"/>
              <a:tabLst>
                <a:tab pos="469265" algn="l"/>
                <a:tab pos="469900" algn="l"/>
              </a:tabLst>
            </a:pPr>
            <a:r>
              <a:rPr sz="2400" spc="-5" dirty="0">
                <a:latin typeface="Arial"/>
                <a:cs typeface="Arial"/>
              </a:rPr>
              <a:t>Physical layer coding</a:t>
            </a:r>
            <a:r>
              <a:rPr sz="2400" spc="-45" dirty="0">
                <a:latin typeface="Arial"/>
                <a:cs typeface="Arial"/>
              </a:rPr>
              <a:t> </a:t>
            </a:r>
            <a:r>
              <a:rPr sz="2400" spc="-5" dirty="0">
                <a:latin typeface="Arial"/>
                <a:cs typeface="Arial"/>
              </a:rPr>
              <a:t>violations</a:t>
            </a:r>
            <a:endParaRPr lang="en-US" sz="2400" dirty="0">
              <a:latin typeface="Arial"/>
              <a:cs typeface="Arial"/>
            </a:endParaRPr>
          </a:p>
          <a:p>
            <a:pPr marL="1384300" lvl="2" indent="-457200">
              <a:spcBef>
                <a:spcPts val="600"/>
              </a:spcBef>
              <a:buClr>
                <a:srgbClr val="0000FF"/>
              </a:buClr>
              <a:buChar char="•"/>
              <a:tabLst>
                <a:tab pos="469265" algn="l"/>
                <a:tab pos="469900" algn="l"/>
              </a:tabLst>
            </a:pPr>
            <a:r>
              <a:rPr sz="2000" spc="-5" dirty="0">
                <a:latin typeface="Arial"/>
                <a:cs typeface="Arial"/>
              </a:rPr>
              <a:t>Use non-data symbol to indicate</a:t>
            </a:r>
            <a:r>
              <a:rPr sz="2000" spc="-15" dirty="0">
                <a:latin typeface="Arial"/>
                <a:cs typeface="Arial"/>
              </a:rPr>
              <a:t> </a:t>
            </a:r>
            <a:r>
              <a:rPr sz="2000" spc="-5" dirty="0">
                <a:latin typeface="Arial"/>
                <a:cs typeface="Arial"/>
              </a:rPr>
              <a:t>frame</a:t>
            </a:r>
            <a:endParaRPr sz="20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4038" y="728726"/>
            <a:ext cx="4371340" cy="574040"/>
          </a:xfrm>
          <a:prstGeom prst="rect">
            <a:avLst/>
          </a:prstGeom>
        </p:spPr>
        <p:txBody>
          <a:bodyPr vert="horz" wrap="square" lIns="0" tIns="12700" rIns="0" bIns="0" rtlCol="0">
            <a:spAutoFit/>
          </a:bodyPr>
          <a:lstStyle/>
          <a:p>
            <a:pPr marL="12700">
              <a:lnSpc>
                <a:spcPct val="100000"/>
              </a:lnSpc>
              <a:spcBef>
                <a:spcPts val="100"/>
              </a:spcBef>
            </a:pPr>
            <a:r>
              <a:rPr dirty="0"/>
              <a:t>Framing – </a:t>
            </a:r>
            <a:r>
              <a:rPr spc="-5" dirty="0"/>
              <a:t>Byte</a:t>
            </a:r>
            <a:r>
              <a:rPr spc="-114" dirty="0"/>
              <a:t> </a:t>
            </a:r>
            <a:r>
              <a:rPr dirty="0"/>
              <a:t>count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390333" y="1748029"/>
            <a:ext cx="7277734" cy="909319"/>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Frame begins with </a:t>
            </a:r>
            <a:r>
              <a:rPr sz="2400" dirty="0">
                <a:latin typeface="Arial"/>
                <a:cs typeface="Arial"/>
              </a:rPr>
              <a:t>a </a:t>
            </a:r>
            <a:r>
              <a:rPr sz="2400" spc="-5" dirty="0">
                <a:latin typeface="Arial"/>
                <a:cs typeface="Arial"/>
              </a:rPr>
              <a:t>count of the number of bytes in</a:t>
            </a:r>
            <a:r>
              <a:rPr sz="2400" spc="40" dirty="0">
                <a:latin typeface="Arial"/>
                <a:cs typeface="Arial"/>
              </a:rPr>
              <a:t> </a:t>
            </a:r>
            <a:r>
              <a:rPr sz="2400" spc="-5" dirty="0">
                <a:latin typeface="Arial"/>
                <a:cs typeface="Arial"/>
              </a:rPr>
              <a:t>it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Simple, but difficult to resynchronize after an</a:t>
            </a:r>
            <a:r>
              <a:rPr sz="2400" spc="-10" dirty="0">
                <a:latin typeface="Arial"/>
                <a:cs typeface="Arial"/>
              </a:rPr>
              <a:t> </a:t>
            </a:r>
            <a:r>
              <a:rPr sz="2400" spc="-5" dirty="0">
                <a:latin typeface="Arial"/>
                <a:cs typeface="Arial"/>
              </a:rPr>
              <a:t>error</a:t>
            </a:r>
            <a:endParaRPr sz="2400" dirty="0">
              <a:latin typeface="Arial"/>
              <a:cs typeface="Arial"/>
            </a:endParaRPr>
          </a:p>
        </p:txBody>
      </p:sp>
      <p:grpSp>
        <p:nvGrpSpPr>
          <p:cNvPr id="5" name="object 5"/>
          <p:cNvGrpSpPr/>
          <p:nvPr/>
        </p:nvGrpSpPr>
        <p:grpSpPr>
          <a:xfrm>
            <a:off x="2162555" y="3314700"/>
            <a:ext cx="6860540" cy="3070225"/>
            <a:chOff x="2162555" y="3314700"/>
            <a:chExt cx="6860540" cy="3070225"/>
          </a:xfrm>
        </p:grpSpPr>
        <p:pic>
          <p:nvPicPr>
            <p:cNvPr id="6" name="object 6"/>
            <p:cNvPicPr/>
            <p:nvPr/>
          </p:nvPicPr>
          <p:blipFill>
            <a:blip r:embed="rId2" cstate="print"/>
            <a:stretch>
              <a:fillRect/>
            </a:stretch>
          </p:blipFill>
          <p:spPr>
            <a:xfrm>
              <a:off x="2162555" y="3314700"/>
              <a:ext cx="6860285" cy="2038349"/>
            </a:xfrm>
            <a:prstGeom prst="rect">
              <a:avLst/>
            </a:prstGeom>
          </p:spPr>
        </p:pic>
        <p:sp>
          <p:nvSpPr>
            <p:cNvPr id="7" name="object 7"/>
            <p:cNvSpPr/>
            <p:nvPr/>
          </p:nvSpPr>
          <p:spPr>
            <a:xfrm>
              <a:off x="5353050" y="4639055"/>
              <a:ext cx="372110" cy="276225"/>
            </a:xfrm>
            <a:custGeom>
              <a:avLst/>
              <a:gdLst/>
              <a:ahLst/>
              <a:cxnLst/>
              <a:rect l="l" t="t" r="r" b="b"/>
              <a:pathLst>
                <a:path w="372110" h="276225">
                  <a:moveTo>
                    <a:pt x="371855" y="275844"/>
                  </a:moveTo>
                  <a:lnTo>
                    <a:pt x="371855" y="0"/>
                  </a:lnTo>
                  <a:lnTo>
                    <a:pt x="0" y="0"/>
                  </a:lnTo>
                  <a:lnTo>
                    <a:pt x="0" y="275844"/>
                  </a:lnTo>
                  <a:lnTo>
                    <a:pt x="371855" y="275844"/>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2162555" y="5353050"/>
              <a:ext cx="6860285" cy="1031748"/>
            </a:xfrm>
            <a:prstGeom prst="rect">
              <a:avLst/>
            </a:prstGeom>
          </p:spPr>
        </p:pic>
      </p:grpSp>
      <p:sp>
        <p:nvSpPr>
          <p:cNvPr id="9" name="object 9"/>
          <p:cNvSpPr txBox="1"/>
          <p:nvPr/>
        </p:nvSpPr>
        <p:spPr>
          <a:xfrm>
            <a:off x="1075436" y="3633470"/>
            <a:ext cx="979169" cy="574040"/>
          </a:xfrm>
          <a:prstGeom prst="rect">
            <a:avLst/>
          </a:prstGeom>
        </p:spPr>
        <p:txBody>
          <a:bodyPr vert="horz" wrap="square" lIns="0" tIns="12700" rIns="0" bIns="0" rtlCol="0">
            <a:spAutoFit/>
          </a:bodyPr>
          <a:lstStyle/>
          <a:p>
            <a:pPr marR="5080" algn="r">
              <a:lnSpc>
                <a:spcPct val="100000"/>
              </a:lnSpc>
              <a:spcBef>
                <a:spcPts val="100"/>
              </a:spcBef>
            </a:pPr>
            <a:r>
              <a:rPr sz="1800" dirty="0">
                <a:latin typeface="Arial"/>
                <a:cs typeface="Arial"/>
              </a:rPr>
              <a:t>Expected</a:t>
            </a:r>
            <a:endParaRPr sz="1800">
              <a:latin typeface="Arial"/>
              <a:cs typeface="Arial"/>
            </a:endParaRPr>
          </a:p>
          <a:p>
            <a:pPr marR="5080" algn="r">
              <a:lnSpc>
                <a:spcPct val="100000"/>
              </a:lnSpc>
            </a:pPr>
            <a:r>
              <a:rPr sz="1800" dirty="0">
                <a:latin typeface="Arial"/>
                <a:cs typeface="Arial"/>
              </a:rPr>
              <a:t>case</a:t>
            </a:r>
            <a:endParaRPr sz="1800">
              <a:latin typeface="Arial"/>
              <a:cs typeface="Arial"/>
            </a:endParaRPr>
          </a:p>
        </p:txBody>
      </p:sp>
      <p:sp>
        <p:nvSpPr>
          <p:cNvPr id="10" name="object 10"/>
          <p:cNvSpPr txBox="1"/>
          <p:nvPr/>
        </p:nvSpPr>
        <p:spPr>
          <a:xfrm>
            <a:off x="1488439" y="5341873"/>
            <a:ext cx="534035" cy="574040"/>
          </a:xfrm>
          <a:prstGeom prst="rect">
            <a:avLst/>
          </a:prstGeom>
        </p:spPr>
        <p:txBody>
          <a:bodyPr vert="horz" wrap="square" lIns="0" tIns="12700" rIns="0" bIns="0" rtlCol="0">
            <a:spAutoFit/>
          </a:bodyPr>
          <a:lstStyle/>
          <a:p>
            <a:pPr marL="37465" marR="5080" indent="-25400">
              <a:lnSpc>
                <a:spcPct val="100000"/>
              </a:lnSpc>
              <a:spcBef>
                <a:spcPts val="100"/>
              </a:spcBef>
            </a:pPr>
            <a:r>
              <a:rPr sz="1800" dirty="0">
                <a:latin typeface="Arial"/>
                <a:cs typeface="Arial"/>
              </a:rPr>
              <a:t>Error  case</a:t>
            </a:r>
            <a:endParaRPr sz="18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6492" y="728726"/>
            <a:ext cx="4726305" cy="574040"/>
          </a:xfrm>
          <a:prstGeom prst="rect">
            <a:avLst/>
          </a:prstGeom>
        </p:spPr>
        <p:txBody>
          <a:bodyPr vert="horz" wrap="square" lIns="0" tIns="12700" rIns="0" bIns="0" rtlCol="0">
            <a:spAutoFit/>
          </a:bodyPr>
          <a:lstStyle/>
          <a:p>
            <a:pPr marL="12700">
              <a:lnSpc>
                <a:spcPct val="100000"/>
              </a:lnSpc>
              <a:spcBef>
                <a:spcPts val="100"/>
              </a:spcBef>
            </a:pPr>
            <a:r>
              <a:rPr dirty="0"/>
              <a:t>Framing – </a:t>
            </a:r>
            <a:r>
              <a:rPr spc="-5" dirty="0"/>
              <a:t>Byte</a:t>
            </a:r>
            <a:r>
              <a:rPr spc="-120" dirty="0"/>
              <a:t> </a:t>
            </a:r>
            <a:r>
              <a:rPr dirty="0"/>
              <a:t>stuffing</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grpSp>
        <p:nvGrpSpPr>
          <p:cNvPr id="4" name="object 4"/>
          <p:cNvGrpSpPr/>
          <p:nvPr/>
        </p:nvGrpSpPr>
        <p:grpSpPr>
          <a:xfrm>
            <a:off x="3015825" y="3700587"/>
            <a:ext cx="5078730" cy="614680"/>
            <a:chOff x="3015825" y="3700587"/>
            <a:chExt cx="5078730" cy="614680"/>
          </a:xfrm>
        </p:grpSpPr>
        <p:pic>
          <p:nvPicPr>
            <p:cNvPr id="5" name="object 5"/>
            <p:cNvPicPr/>
            <p:nvPr/>
          </p:nvPicPr>
          <p:blipFill>
            <a:blip r:embed="rId2" cstate="print"/>
            <a:stretch>
              <a:fillRect/>
            </a:stretch>
          </p:blipFill>
          <p:spPr>
            <a:xfrm>
              <a:off x="3015825" y="3700587"/>
              <a:ext cx="5078677" cy="590076"/>
            </a:xfrm>
            <a:prstGeom prst="rect">
              <a:avLst/>
            </a:prstGeom>
          </p:spPr>
        </p:pic>
        <p:sp>
          <p:nvSpPr>
            <p:cNvPr id="6" name="object 6"/>
            <p:cNvSpPr/>
            <p:nvPr/>
          </p:nvSpPr>
          <p:spPr>
            <a:xfrm>
              <a:off x="5353050" y="4143755"/>
              <a:ext cx="323850" cy="171450"/>
            </a:xfrm>
            <a:custGeom>
              <a:avLst/>
              <a:gdLst/>
              <a:ahLst/>
              <a:cxnLst/>
              <a:rect l="l" t="t" r="r" b="b"/>
              <a:pathLst>
                <a:path w="323850" h="171450">
                  <a:moveTo>
                    <a:pt x="323850" y="171450"/>
                  </a:moveTo>
                  <a:lnTo>
                    <a:pt x="323850" y="0"/>
                  </a:lnTo>
                  <a:lnTo>
                    <a:pt x="0" y="0"/>
                  </a:lnTo>
                  <a:lnTo>
                    <a:pt x="0" y="171450"/>
                  </a:lnTo>
                  <a:lnTo>
                    <a:pt x="323850" y="171450"/>
                  </a:lnTo>
                  <a:close/>
                </a:path>
              </a:pathLst>
            </a:custGeom>
            <a:solidFill>
              <a:srgbClr val="FFFFFF"/>
            </a:solidFill>
          </p:spPr>
          <p:txBody>
            <a:bodyPr wrap="square" lIns="0" tIns="0" rIns="0" bIns="0" rtlCol="0"/>
            <a:lstStyle/>
            <a:p>
              <a:endParaRPr/>
            </a:p>
          </p:txBody>
        </p:sp>
      </p:grpSp>
      <p:grpSp>
        <p:nvGrpSpPr>
          <p:cNvPr id="7" name="object 7"/>
          <p:cNvGrpSpPr/>
          <p:nvPr/>
        </p:nvGrpSpPr>
        <p:grpSpPr>
          <a:xfrm>
            <a:off x="3015825" y="4418727"/>
            <a:ext cx="5078730" cy="1913889"/>
            <a:chOff x="3015825" y="4418727"/>
            <a:chExt cx="5078730" cy="1913889"/>
          </a:xfrm>
        </p:grpSpPr>
        <p:pic>
          <p:nvPicPr>
            <p:cNvPr id="8" name="object 8"/>
            <p:cNvPicPr/>
            <p:nvPr/>
          </p:nvPicPr>
          <p:blipFill>
            <a:blip r:embed="rId3" cstate="print"/>
            <a:stretch>
              <a:fillRect/>
            </a:stretch>
          </p:blipFill>
          <p:spPr>
            <a:xfrm>
              <a:off x="3015825" y="4418727"/>
              <a:ext cx="4142933" cy="934322"/>
            </a:xfrm>
            <a:prstGeom prst="rect">
              <a:avLst/>
            </a:prstGeom>
          </p:spPr>
        </p:pic>
        <p:sp>
          <p:nvSpPr>
            <p:cNvPr id="9" name="object 9"/>
            <p:cNvSpPr/>
            <p:nvPr/>
          </p:nvSpPr>
          <p:spPr>
            <a:xfrm>
              <a:off x="6126479" y="4874622"/>
              <a:ext cx="1282065" cy="259079"/>
            </a:xfrm>
            <a:custGeom>
              <a:avLst/>
              <a:gdLst/>
              <a:ahLst/>
              <a:cxnLst/>
              <a:rect l="l" t="t" r="r" b="b"/>
              <a:pathLst>
                <a:path w="1282065" h="259079">
                  <a:moveTo>
                    <a:pt x="110430" y="193088"/>
                  </a:moveTo>
                  <a:lnTo>
                    <a:pt x="86868" y="144671"/>
                  </a:lnTo>
                  <a:lnTo>
                    <a:pt x="0" y="256685"/>
                  </a:lnTo>
                  <a:lnTo>
                    <a:pt x="99060" y="258275"/>
                  </a:lnTo>
                  <a:lnTo>
                    <a:pt x="99060" y="198773"/>
                  </a:lnTo>
                  <a:lnTo>
                    <a:pt x="110430" y="193088"/>
                  </a:lnTo>
                  <a:close/>
                </a:path>
                <a:path w="1282065" h="259079">
                  <a:moveTo>
                    <a:pt x="118931" y="210555"/>
                  </a:moveTo>
                  <a:lnTo>
                    <a:pt x="110430" y="193088"/>
                  </a:lnTo>
                  <a:lnTo>
                    <a:pt x="99060" y="198773"/>
                  </a:lnTo>
                  <a:lnTo>
                    <a:pt x="107442" y="216299"/>
                  </a:lnTo>
                  <a:lnTo>
                    <a:pt x="118931" y="210555"/>
                  </a:lnTo>
                  <a:close/>
                </a:path>
                <a:path w="1282065" h="259079">
                  <a:moveTo>
                    <a:pt x="142494" y="258971"/>
                  </a:moveTo>
                  <a:lnTo>
                    <a:pt x="118931" y="210555"/>
                  </a:lnTo>
                  <a:lnTo>
                    <a:pt x="107442" y="216299"/>
                  </a:lnTo>
                  <a:lnTo>
                    <a:pt x="99060" y="198773"/>
                  </a:lnTo>
                  <a:lnTo>
                    <a:pt x="99060" y="258275"/>
                  </a:lnTo>
                  <a:lnTo>
                    <a:pt x="142494" y="258971"/>
                  </a:lnTo>
                  <a:close/>
                </a:path>
                <a:path w="1282065" h="259079">
                  <a:moveTo>
                    <a:pt x="1281684" y="17417"/>
                  </a:moveTo>
                  <a:lnTo>
                    <a:pt x="1273302" y="15893"/>
                  </a:lnTo>
                  <a:lnTo>
                    <a:pt x="1264920" y="15131"/>
                  </a:lnTo>
                  <a:lnTo>
                    <a:pt x="1216732" y="9954"/>
                  </a:lnTo>
                  <a:lnTo>
                    <a:pt x="1167574" y="5912"/>
                  </a:lnTo>
                  <a:lnTo>
                    <a:pt x="1117626" y="2952"/>
                  </a:lnTo>
                  <a:lnTo>
                    <a:pt x="1067067" y="1016"/>
                  </a:lnTo>
                  <a:lnTo>
                    <a:pt x="1016076" y="49"/>
                  </a:lnTo>
                  <a:lnTo>
                    <a:pt x="964479" y="0"/>
                  </a:lnTo>
                  <a:lnTo>
                    <a:pt x="913519" y="796"/>
                  </a:lnTo>
                  <a:lnTo>
                    <a:pt x="862312" y="2399"/>
                  </a:lnTo>
                  <a:lnTo>
                    <a:pt x="811391" y="4747"/>
                  </a:lnTo>
                  <a:lnTo>
                    <a:pt x="760937" y="7783"/>
                  </a:lnTo>
                  <a:lnTo>
                    <a:pt x="711130" y="11452"/>
                  </a:lnTo>
                  <a:lnTo>
                    <a:pt x="662148" y="15698"/>
                  </a:lnTo>
                  <a:lnTo>
                    <a:pt x="614172" y="20465"/>
                  </a:lnTo>
                  <a:lnTo>
                    <a:pt x="569214" y="26561"/>
                  </a:lnTo>
                  <a:lnTo>
                    <a:pt x="514628" y="35361"/>
                  </a:lnTo>
                  <a:lnTo>
                    <a:pt x="463490" y="46292"/>
                  </a:lnTo>
                  <a:lnTo>
                    <a:pt x="415019" y="59330"/>
                  </a:lnTo>
                  <a:lnTo>
                    <a:pt x="368431" y="74452"/>
                  </a:lnTo>
                  <a:lnTo>
                    <a:pt x="322946" y="91635"/>
                  </a:lnTo>
                  <a:lnTo>
                    <a:pt x="277782" y="110853"/>
                  </a:lnTo>
                  <a:lnTo>
                    <a:pt x="232157" y="132083"/>
                  </a:lnTo>
                  <a:lnTo>
                    <a:pt x="185290" y="155302"/>
                  </a:lnTo>
                  <a:lnTo>
                    <a:pt x="136398" y="180485"/>
                  </a:lnTo>
                  <a:lnTo>
                    <a:pt x="118872" y="188867"/>
                  </a:lnTo>
                  <a:lnTo>
                    <a:pt x="110430" y="193088"/>
                  </a:lnTo>
                  <a:lnTo>
                    <a:pt x="118931" y="210555"/>
                  </a:lnTo>
                  <a:lnTo>
                    <a:pt x="145542" y="197249"/>
                  </a:lnTo>
                  <a:lnTo>
                    <a:pt x="193976" y="172166"/>
                  </a:lnTo>
                  <a:lnTo>
                    <a:pt x="240176" y="149185"/>
                  </a:lnTo>
                  <a:lnTo>
                    <a:pt x="284982" y="128288"/>
                  </a:lnTo>
                  <a:lnTo>
                    <a:pt x="329232" y="109456"/>
                  </a:lnTo>
                  <a:lnTo>
                    <a:pt x="373764" y="92670"/>
                  </a:lnTo>
                  <a:lnTo>
                    <a:pt x="419418" y="77912"/>
                  </a:lnTo>
                  <a:lnTo>
                    <a:pt x="467033" y="65162"/>
                  </a:lnTo>
                  <a:lnTo>
                    <a:pt x="517447" y="54401"/>
                  </a:lnTo>
                  <a:lnTo>
                    <a:pt x="571500" y="45611"/>
                  </a:lnTo>
                  <a:lnTo>
                    <a:pt x="616458" y="39515"/>
                  </a:lnTo>
                  <a:lnTo>
                    <a:pt x="664402" y="34590"/>
                  </a:lnTo>
                  <a:lnTo>
                    <a:pt x="713185" y="30273"/>
                  </a:lnTo>
                  <a:lnTo>
                    <a:pt x="762658" y="26600"/>
                  </a:lnTo>
                  <a:lnTo>
                    <a:pt x="812673" y="23608"/>
                  </a:lnTo>
                  <a:lnTo>
                    <a:pt x="863081" y="21334"/>
                  </a:lnTo>
                  <a:lnTo>
                    <a:pt x="913732" y="19816"/>
                  </a:lnTo>
                  <a:lnTo>
                    <a:pt x="964479" y="19089"/>
                  </a:lnTo>
                  <a:lnTo>
                    <a:pt x="1016076" y="19208"/>
                  </a:lnTo>
                  <a:lnTo>
                    <a:pt x="1065663" y="20158"/>
                  </a:lnTo>
                  <a:lnTo>
                    <a:pt x="1115804" y="22028"/>
                  </a:lnTo>
                  <a:lnTo>
                    <a:pt x="1165445" y="24837"/>
                  </a:lnTo>
                  <a:lnTo>
                    <a:pt x="1214437" y="28622"/>
                  </a:lnTo>
                  <a:lnTo>
                    <a:pt x="1262634" y="33419"/>
                  </a:lnTo>
                  <a:lnTo>
                    <a:pt x="1270254" y="34943"/>
                  </a:lnTo>
                  <a:lnTo>
                    <a:pt x="1278636" y="35705"/>
                  </a:lnTo>
                  <a:lnTo>
                    <a:pt x="1281684" y="17417"/>
                  </a:lnTo>
                  <a:close/>
                </a:path>
              </a:pathLst>
            </a:custGeom>
            <a:solidFill>
              <a:srgbClr val="FF2BD8"/>
            </a:solidFill>
          </p:spPr>
          <p:txBody>
            <a:bodyPr wrap="square" lIns="0" tIns="0" rIns="0" bIns="0" rtlCol="0"/>
            <a:lstStyle/>
            <a:p>
              <a:endParaRPr/>
            </a:p>
          </p:txBody>
        </p:sp>
        <p:pic>
          <p:nvPicPr>
            <p:cNvPr id="10" name="object 10"/>
            <p:cNvPicPr/>
            <p:nvPr/>
          </p:nvPicPr>
          <p:blipFill>
            <a:blip r:embed="rId4" cstate="print"/>
            <a:stretch>
              <a:fillRect/>
            </a:stretch>
          </p:blipFill>
          <p:spPr>
            <a:xfrm>
              <a:off x="5839205" y="5153406"/>
              <a:ext cx="381000" cy="199644"/>
            </a:xfrm>
            <a:prstGeom prst="rect">
              <a:avLst/>
            </a:prstGeom>
          </p:spPr>
        </p:pic>
        <p:sp>
          <p:nvSpPr>
            <p:cNvPr id="11" name="object 11"/>
            <p:cNvSpPr/>
            <p:nvPr/>
          </p:nvSpPr>
          <p:spPr>
            <a:xfrm>
              <a:off x="5834633" y="5148834"/>
              <a:ext cx="390525" cy="204470"/>
            </a:xfrm>
            <a:custGeom>
              <a:avLst/>
              <a:gdLst/>
              <a:ahLst/>
              <a:cxnLst/>
              <a:rect l="l" t="t" r="r" b="b"/>
              <a:pathLst>
                <a:path w="390525" h="204470">
                  <a:moveTo>
                    <a:pt x="390144" y="204216"/>
                  </a:moveTo>
                  <a:lnTo>
                    <a:pt x="390144" y="4572"/>
                  </a:lnTo>
                  <a:lnTo>
                    <a:pt x="388620" y="1524"/>
                  </a:lnTo>
                  <a:lnTo>
                    <a:pt x="385572" y="0"/>
                  </a:lnTo>
                  <a:lnTo>
                    <a:pt x="4572" y="0"/>
                  </a:lnTo>
                  <a:lnTo>
                    <a:pt x="1523" y="1524"/>
                  </a:lnTo>
                  <a:lnTo>
                    <a:pt x="0" y="4572"/>
                  </a:lnTo>
                  <a:lnTo>
                    <a:pt x="0" y="204216"/>
                  </a:lnTo>
                  <a:lnTo>
                    <a:pt x="4572" y="204216"/>
                  </a:lnTo>
                  <a:lnTo>
                    <a:pt x="4572" y="9144"/>
                  </a:lnTo>
                  <a:lnTo>
                    <a:pt x="9143" y="4572"/>
                  </a:lnTo>
                  <a:lnTo>
                    <a:pt x="9143" y="9144"/>
                  </a:lnTo>
                  <a:lnTo>
                    <a:pt x="381000" y="9144"/>
                  </a:lnTo>
                  <a:lnTo>
                    <a:pt x="381000" y="4572"/>
                  </a:lnTo>
                  <a:lnTo>
                    <a:pt x="385572" y="9144"/>
                  </a:lnTo>
                  <a:lnTo>
                    <a:pt x="385572" y="204216"/>
                  </a:lnTo>
                  <a:lnTo>
                    <a:pt x="390144" y="204216"/>
                  </a:lnTo>
                  <a:close/>
                </a:path>
                <a:path w="390525" h="204470">
                  <a:moveTo>
                    <a:pt x="9143" y="9144"/>
                  </a:moveTo>
                  <a:lnTo>
                    <a:pt x="9143" y="4572"/>
                  </a:lnTo>
                  <a:lnTo>
                    <a:pt x="4572" y="9144"/>
                  </a:lnTo>
                  <a:lnTo>
                    <a:pt x="9143" y="9144"/>
                  </a:lnTo>
                  <a:close/>
                </a:path>
                <a:path w="390525" h="204470">
                  <a:moveTo>
                    <a:pt x="9143" y="204216"/>
                  </a:moveTo>
                  <a:lnTo>
                    <a:pt x="9143" y="9144"/>
                  </a:lnTo>
                  <a:lnTo>
                    <a:pt x="4572" y="9144"/>
                  </a:lnTo>
                  <a:lnTo>
                    <a:pt x="4572" y="204216"/>
                  </a:lnTo>
                  <a:lnTo>
                    <a:pt x="9143" y="204216"/>
                  </a:lnTo>
                  <a:close/>
                </a:path>
                <a:path w="390525" h="204470">
                  <a:moveTo>
                    <a:pt x="385572" y="9144"/>
                  </a:moveTo>
                  <a:lnTo>
                    <a:pt x="381000" y="4572"/>
                  </a:lnTo>
                  <a:lnTo>
                    <a:pt x="381000" y="9144"/>
                  </a:lnTo>
                  <a:lnTo>
                    <a:pt x="385572" y="9144"/>
                  </a:lnTo>
                  <a:close/>
                </a:path>
                <a:path w="390525" h="204470">
                  <a:moveTo>
                    <a:pt x="385572" y="204216"/>
                  </a:moveTo>
                  <a:lnTo>
                    <a:pt x="385572" y="9144"/>
                  </a:lnTo>
                  <a:lnTo>
                    <a:pt x="381000" y="9144"/>
                  </a:lnTo>
                  <a:lnTo>
                    <a:pt x="381000" y="204216"/>
                  </a:lnTo>
                  <a:lnTo>
                    <a:pt x="385572" y="204216"/>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3015825" y="5353050"/>
              <a:ext cx="5078677" cy="979170"/>
            </a:xfrm>
            <a:prstGeom prst="rect">
              <a:avLst/>
            </a:prstGeom>
          </p:spPr>
        </p:pic>
      </p:grpSp>
      <p:sp>
        <p:nvSpPr>
          <p:cNvPr id="13" name="object 13"/>
          <p:cNvSpPr txBox="1"/>
          <p:nvPr/>
        </p:nvSpPr>
        <p:spPr>
          <a:xfrm>
            <a:off x="1265543" y="2040615"/>
            <a:ext cx="7643495" cy="4206280"/>
          </a:xfrm>
          <a:prstGeom prst="rect">
            <a:avLst/>
          </a:prstGeom>
        </p:spPr>
        <p:txBody>
          <a:bodyPr vert="horz" wrap="square" lIns="0" tIns="12700" rIns="0" bIns="0" rtlCol="0">
            <a:spAutoFit/>
          </a:bodyPr>
          <a:lstStyle/>
          <a:p>
            <a:pPr marL="12700" marR="31750">
              <a:lnSpc>
                <a:spcPct val="100000"/>
              </a:lnSpc>
              <a:spcBef>
                <a:spcPts val="100"/>
              </a:spcBef>
            </a:pPr>
            <a:r>
              <a:rPr sz="2400" spc="-5" dirty="0">
                <a:latin typeface="Arial"/>
                <a:cs typeface="Arial"/>
              </a:rPr>
              <a:t>Special </a:t>
            </a:r>
            <a:r>
              <a:rPr sz="2400" u="heavy" spc="-5" dirty="0">
                <a:uFill>
                  <a:solidFill>
                    <a:srgbClr val="000000"/>
                  </a:solidFill>
                </a:uFill>
                <a:latin typeface="Arial"/>
                <a:cs typeface="Arial"/>
              </a:rPr>
              <a:t>flag</a:t>
            </a:r>
            <a:r>
              <a:rPr sz="2400" spc="-5" dirty="0">
                <a:latin typeface="Arial"/>
                <a:cs typeface="Arial"/>
              </a:rPr>
              <a:t> bytes delimit frames; occurrences of flags in  the data must be stuffed</a:t>
            </a:r>
            <a:r>
              <a:rPr sz="2400" spc="10" dirty="0">
                <a:latin typeface="Arial"/>
                <a:cs typeface="Arial"/>
              </a:rPr>
              <a:t> </a:t>
            </a:r>
            <a:r>
              <a:rPr sz="2400" spc="-5" dirty="0">
                <a:latin typeface="Arial"/>
                <a:cs typeface="Arial"/>
              </a:rPr>
              <a:t>(escaped)</a:t>
            </a:r>
            <a:r>
              <a:rPr lang="en-US" sz="2400" spc="-5" dirty="0">
                <a:latin typeface="Arial"/>
                <a:cs typeface="Arial"/>
              </a:rPr>
              <a:t>, at the both end of frame</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Longer, but easy to resynchronize after</a:t>
            </a:r>
            <a:r>
              <a:rPr sz="2400" spc="20" dirty="0">
                <a:latin typeface="Arial"/>
                <a:cs typeface="Arial"/>
              </a:rPr>
              <a:t> </a:t>
            </a:r>
            <a:r>
              <a:rPr sz="2400" spc="-5" dirty="0">
                <a:latin typeface="Arial"/>
                <a:cs typeface="Arial"/>
              </a:rPr>
              <a:t>error</a:t>
            </a:r>
            <a:endParaRPr sz="2400" dirty="0">
              <a:latin typeface="Arial"/>
              <a:cs typeface="Arial"/>
            </a:endParaRPr>
          </a:p>
          <a:p>
            <a:pPr>
              <a:lnSpc>
                <a:spcPct val="100000"/>
              </a:lnSpc>
            </a:pPr>
            <a:endParaRPr sz="2250" dirty="0">
              <a:latin typeface="Arial"/>
              <a:cs typeface="Arial"/>
            </a:endParaRPr>
          </a:p>
          <a:p>
            <a:pPr marL="533400" marR="6453505" indent="-13335">
              <a:lnSpc>
                <a:spcPct val="100000"/>
              </a:lnSpc>
              <a:spcBef>
                <a:spcPts val="5"/>
              </a:spcBef>
            </a:pPr>
            <a:r>
              <a:rPr sz="1800" dirty="0">
                <a:latin typeface="Arial"/>
                <a:cs typeface="Arial"/>
              </a:rPr>
              <a:t>Frame  format</a:t>
            </a:r>
          </a:p>
          <a:p>
            <a:pPr>
              <a:lnSpc>
                <a:spcPct val="100000"/>
              </a:lnSpc>
              <a:spcBef>
                <a:spcPts val="40"/>
              </a:spcBef>
            </a:pPr>
            <a:endParaRPr sz="2050" dirty="0">
              <a:latin typeface="Arial"/>
              <a:cs typeface="Arial"/>
            </a:endParaRPr>
          </a:p>
          <a:p>
            <a:pPr marL="6030595" marR="5080">
              <a:lnSpc>
                <a:spcPct val="100000"/>
              </a:lnSpc>
            </a:pPr>
            <a:r>
              <a:rPr sz="1800" spc="-5" dirty="0">
                <a:latin typeface="Arial"/>
                <a:cs typeface="Arial"/>
              </a:rPr>
              <a:t>Need </a:t>
            </a:r>
            <a:r>
              <a:rPr sz="1800" dirty="0">
                <a:latin typeface="Arial"/>
                <a:cs typeface="Arial"/>
              </a:rPr>
              <a:t>to</a:t>
            </a:r>
            <a:r>
              <a:rPr sz="1800" spc="-110" dirty="0">
                <a:latin typeface="Arial"/>
                <a:cs typeface="Arial"/>
              </a:rPr>
              <a:t> </a:t>
            </a:r>
            <a:r>
              <a:rPr sz="1800" dirty="0">
                <a:latin typeface="Arial"/>
                <a:cs typeface="Arial"/>
              </a:rPr>
              <a:t>escape  </a:t>
            </a:r>
            <a:r>
              <a:rPr sz="1800" spc="-5" dirty="0">
                <a:latin typeface="Arial"/>
                <a:cs typeface="Arial"/>
              </a:rPr>
              <a:t>extra </a:t>
            </a:r>
            <a:r>
              <a:rPr sz="1800" dirty="0">
                <a:latin typeface="Arial"/>
                <a:cs typeface="Arial"/>
              </a:rPr>
              <a:t>ESCAPE  </a:t>
            </a:r>
            <a:r>
              <a:rPr sz="1800" spc="-5" dirty="0">
                <a:latin typeface="Arial"/>
                <a:cs typeface="Arial"/>
              </a:rPr>
              <a:t>bytes</a:t>
            </a:r>
            <a:r>
              <a:rPr sz="1800" spc="-20" dirty="0">
                <a:latin typeface="Arial"/>
                <a:cs typeface="Arial"/>
              </a:rPr>
              <a:t> </a:t>
            </a:r>
            <a:r>
              <a:rPr sz="1800" dirty="0">
                <a:latin typeface="Arial"/>
                <a:cs typeface="Arial"/>
              </a:rPr>
              <a:t>too!</a:t>
            </a:r>
          </a:p>
          <a:p>
            <a:pPr marL="275590" marR="6380480" indent="207645">
              <a:lnSpc>
                <a:spcPct val="100000"/>
              </a:lnSpc>
              <a:spcBef>
                <a:spcPts val="330"/>
              </a:spcBef>
            </a:pPr>
            <a:r>
              <a:rPr sz="1800" dirty="0">
                <a:latin typeface="Arial"/>
                <a:cs typeface="Arial"/>
              </a:rPr>
              <a:t>Stu</a:t>
            </a:r>
            <a:r>
              <a:rPr sz="1800" spc="-35" dirty="0">
                <a:latin typeface="Arial"/>
                <a:cs typeface="Arial"/>
              </a:rPr>
              <a:t>f</a:t>
            </a:r>
            <a:r>
              <a:rPr sz="1800" dirty="0">
                <a:latin typeface="Arial"/>
                <a:cs typeface="Arial"/>
              </a:rPr>
              <a:t>fing  examples</a:t>
            </a:r>
          </a:p>
        </p:txBody>
      </p:sp>
      <p:grpSp>
        <p:nvGrpSpPr>
          <p:cNvPr id="14" name="object 14"/>
          <p:cNvGrpSpPr/>
          <p:nvPr/>
        </p:nvGrpSpPr>
        <p:grpSpPr>
          <a:xfrm>
            <a:off x="3015825" y="5353050"/>
            <a:ext cx="5078730" cy="1236345"/>
            <a:chOff x="3015825" y="5353050"/>
            <a:chExt cx="5078730" cy="1236345"/>
          </a:xfrm>
        </p:grpSpPr>
        <p:pic>
          <p:nvPicPr>
            <p:cNvPr id="15" name="object 15"/>
            <p:cNvPicPr/>
            <p:nvPr/>
          </p:nvPicPr>
          <p:blipFill>
            <a:blip r:embed="rId6" cstate="print"/>
            <a:stretch>
              <a:fillRect/>
            </a:stretch>
          </p:blipFill>
          <p:spPr>
            <a:xfrm>
              <a:off x="5839205" y="5353050"/>
              <a:ext cx="381000" cy="162306"/>
            </a:xfrm>
            <a:prstGeom prst="rect">
              <a:avLst/>
            </a:prstGeom>
          </p:spPr>
        </p:pic>
        <p:sp>
          <p:nvSpPr>
            <p:cNvPr id="16" name="object 16"/>
            <p:cNvSpPr/>
            <p:nvPr/>
          </p:nvSpPr>
          <p:spPr>
            <a:xfrm>
              <a:off x="5834633" y="5353050"/>
              <a:ext cx="390525" cy="167005"/>
            </a:xfrm>
            <a:custGeom>
              <a:avLst/>
              <a:gdLst/>
              <a:ahLst/>
              <a:cxnLst/>
              <a:rect l="l" t="t" r="r" b="b"/>
              <a:pathLst>
                <a:path w="390525" h="167004">
                  <a:moveTo>
                    <a:pt x="9144" y="157733"/>
                  </a:moveTo>
                  <a:lnTo>
                    <a:pt x="9144" y="0"/>
                  </a:lnTo>
                  <a:lnTo>
                    <a:pt x="0" y="0"/>
                  </a:lnTo>
                  <a:lnTo>
                    <a:pt x="0" y="162305"/>
                  </a:lnTo>
                  <a:lnTo>
                    <a:pt x="1524" y="165353"/>
                  </a:lnTo>
                  <a:lnTo>
                    <a:pt x="4572" y="166877"/>
                  </a:lnTo>
                  <a:lnTo>
                    <a:pt x="4572" y="157733"/>
                  </a:lnTo>
                  <a:lnTo>
                    <a:pt x="9144" y="157733"/>
                  </a:lnTo>
                  <a:close/>
                </a:path>
                <a:path w="390525" h="167004">
                  <a:moveTo>
                    <a:pt x="385572" y="157733"/>
                  </a:moveTo>
                  <a:lnTo>
                    <a:pt x="4572" y="157733"/>
                  </a:lnTo>
                  <a:lnTo>
                    <a:pt x="9144" y="162305"/>
                  </a:lnTo>
                  <a:lnTo>
                    <a:pt x="9143" y="166877"/>
                  </a:lnTo>
                  <a:lnTo>
                    <a:pt x="381000" y="166877"/>
                  </a:lnTo>
                  <a:lnTo>
                    <a:pt x="381000" y="162305"/>
                  </a:lnTo>
                  <a:lnTo>
                    <a:pt x="385572" y="157733"/>
                  </a:lnTo>
                  <a:close/>
                </a:path>
                <a:path w="390525" h="167004">
                  <a:moveTo>
                    <a:pt x="9143" y="166877"/>
                  </a:moveTo>
                  <a:lnTo>
                    <a:pt x="9144" y="162305"/>
                  </a:lnTo>
                  <a:lnTo>
                    <a:pt x="4572" y="157733"/>
                  </a:lnTo>
                  <a:lnTo>
                    <a:pt x="4572" y="166877"/>
                  </a:lnTo>
                  <a:lnTo>
                    <a:pt x="9143" y="166877"/>
                  </a:lnTo>
                  <a:close/>
                </a:path>
                <a:path w="390525" h="167004">
                  <a:moveTo>
                    <a:pt x="390144" y="162305"/>
                  </a:moveTo>
                  <a:lnTo>
                    <a:pt x="390144" y="0"/>
                  </a:lnTo>
                  <a:lnTo>
                    <a:pt x="381000" y="0"/>
                  </a:lnTo>
                  <a:lnTo>
                    <a:pt x="381000" y="157733"/>
                  </a:lnTo>
                  <a:lnTo>
                    <a:pt x="385572" y="157733"/>
                  </a:lnTo>
                  <a:lnTo>
                    <a:pt x="385572" y="166877"/>
                  </a:lnTo>
                  <a:lnTo>
                    <a:pt x="388620" y="165353"/>
                  </a:lnTo>
                  <a:lnTo>
                    <a:pt x="390144" y="162305"/>
                  </a:lnTo>
                  <a:close/>
                </a:path>
                <a:path w="390525" h="167004">
                  <a:moveTo>
                    <a:pt x="385572" y="166877"/>
                  </a:moveTo>
                  <a:lnTo>
                    <a:pt x="385572" y="157733"/>
                  </a:lnTo>
                  <a:lnTo>
                    <a:pt x="381000" y="162305"/>
                  </a:lnTo>
                  <a:lnTo>
                    <a:pt x="381000" y="166877"/>
                  </a:lnTo>
                  <a:lnTo>
                    <a:pt x="385572" y="166877"/>
                  </a:lnTo>
                  <a:close/>
                </a:path>
              </a:pathLst>
            </a:custGeom>
            <a:solidFill>
              <a:srgbClr val="000000"/>
            </a:solidFill>
          </p:spPr>
          <p:txBody>
            <a:bodyPr wrap="square" lIns="0" tIns="0" rIns="0" bIns="0" rtlCol="0"/>
            <a:lstStyle/>
            <a:p>
              <a:endParaRPr/>
            </a:p>
          </p:txBody>
        </p:sp>
        <p:pic>
          <p:nvPicPr>
            <p:cNvPr id="17" name="object 17"/>
            <p:cNvPicPr/>
            <p:nvPr/>
          </p:nvPicPr>
          <p:blipFill>
            <a:blip r:embed="rId7" cstate="print"/>
            <a:stretch>
              <a:fillRect/>
            </a:stretch>
          </p:blipFill>
          <p:spPr>
            <a:xfrm>
              <a:off x="3015825" y="6332219"/>
              <a:ext cx="5078677" cy="25705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TotalTime>
  <Words>2733</Words>
  <Application>Microsoft Office PowerPoint</Application>
  <PresentationFormat>Custom</PresentationFormat>
  <Paragraphs>375</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Wingdings</vt:lpstr>
      <vt:lpstr>Courier New</vt:lpstr>
      <vt:lpstr>Arial</vt:lpstr>
      <vt:lpstr>Times New Roman</vt:lpstr>
      <vt:lpstr>Office Theme</vt:lpstr>
      <vt:lpstr>The Datalink Layer Chapter 3</vt:lpstr>
      <vt:lpstr>The Data Link Layer        </vt:lpstr>
      <vt:lpstr>Outline</vt:lpstr>
      <vt:lpstr>Data Link Layer Design Issues</vt:lpstr>
      <vt:lpstr>Frames</vt:lpstr>
      <vt:lpstr>Possible Services</vt:lpstr>
      <vt:lpstr>Framing Methods</vt:lpstr>
      <vt:lpstr>Framing – Byte count</vt:lpstr>
      <vt:lpstr>Framing – Byte stuffing</vt:lpstr>
      <vt:lpstr>Framing – Bit stuffing</vt:lpstr>
      <vt:lpstr>About Error Control</vt:lpstr>
      <vt:lpstr>Design Issue: Flow Control</vt:lpstr>
      <vt:lpstr>Error Detection and Correction</vt:lpstr>
      <vt:lpstr>Error Bounds – Hamming distance</vt:lpstr>
      <vt:lpstr>Error Correction – Hamming code</vt:lpstr>
      <vt:lpstr>Error Correction – Convolutional codes</vt:lpstr>
      <vt:lpstr>Error Detection – Parity (1)</vt:lpstr>
      <vt:lpstr>Error Detection – Parity (2)</vt:lpstr>
      <vt:lpstr>Error Detection – Checksums</vt:lpstr>
      <vt:lpstr>Error Detection – CRCs (1) Cyclic Redundancy Checks</vt:lpstr>
      <vt:lpstr>Error Detection – CRCs (2)</vt:lpstr>
      <vt:lpstr>Elementary Data Link Protocols</vt:lpstr>
      <vt:lpstr>Link layer environment (1)</vt:lpstr>
      <vt:lpstr>Link layer environment (2)</vt:lpstr>
      <vt:lpstr>Utopian Simplex Protocol</vt:lpstr>
      <vt:lpstr>Stop-and-Wait – Error-free channel</vt:lpstr>
      <vt:lpstr>Stop-and-Wait – Noisy channel (1)</vt:lpstr>
      <vt:lpstr>Stop-and-Wait – Noisy channel (2)</vt:lpstr>
      <vt:lpstr>Stop-and-Wait – Noisy channel (3)</vt:lpstr>
      <vt:lpstr>Sliding Window Protocols</vt:lpstr>
      <vt:lpstr>Sliding Window Protocols</vt:lpstr>
      <vt:lpstr>Sliding Window Protocols</vt:lpstr>
      <vt:lpstr>Sliding Window concept (2)</vt:lpstr>
      <vt:lpstr>Sliding Window concept (3)</vt:lpstr>
      <vt:lpstr>One-Bit Sliding Window (1)</vt:lpstr>
      <vt:lpstr>One-Bit Sliding Window (2)</vt:lpstr>
      <vt:lpstr>One-Bit Sliding Window (3)</vt:lpstr>
      <vt:lpstr>Go-Back-N Sliding window protocol</vt:lpstr>
      <vt:lpstr>Go-Back-N Protocol</vt:lpstr>
      <vt:lpstr>Selective Repeat Sliding Window Protocol</vt:lpstr>
      <vt:lpstr>About Selective Repeat </vt:lpstr>
      <vt:lpstr>Selective Repeat </vt:lpstr>
      <vt:lpstr>Example Data Link Protocols</vt:lpstr>
      <vt:lpstr>Packet over SONET</vt:lpstr>
      <vt:lpstr>PPP (1)</vt:lpstr>
      <vt:lpstr>PPP (2)</vt:lpstr>
      <vt:lpstr>ADSL (1)</vt:lpstr>
      <vt:lpstr>ADSL (2)</vt:lpstr>
      <vt:lpstr>Chapter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Chapter3-DataLinkLayer.pptx</dc:title>
  <dc:creator>djw</dc:creator>
  <cp:lastModifiedBy>Krishna Reddy P</cp:lastModifiedBy>
  <cp:revision>40</cp:revision>
  <dcterms:created xsi:type="dcterms:W3CDTF">2020-09-26T21:12:33Z</dcterms:created>
  <dcterms:modified xsi:type="dcterms:W3CDTF">2022-11-01T01:56:32Z</dcterms:modified>
</cp:coreProperties>
</file>